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61" r:id="rId3"/>
    <p:sldMasterId id="2147483674" r:id="rId4"/>
    <p:sldMasterId id="2147483687" r:id="rId5"/>
  </p:sldMasterIdLst>
  <p:notesMasterIdLst>
    <p:notesMasterId r:id="rId21"/>
  </p:notesMasterIdLst>
  <p:sldIdLst>
    <p:sldId id="256" r:id="rId6"/>
    <p:sldId id="268" r:id="rId7"/>
    <p:sldId id="278" r:id="rId8"/>
    <p:sldId id="277" r:id="rId9"/>
    <p:sldId id="266" r:id="rId10"/>
    <p:sldId id="258" r:id="rId11"/>
    <p:sldId id="269" r:id="rId12"/>
    <p:sldId id="273" r:id="rId13"/>
    <p:sldId id="275" r:id="rId14"/>
    <p:sldId id="276" r:id="rId15"/>
    <p:sldId id="267" r:id="rId16"/>
    <p:sldId id="272" r:id="rId17"/>
    <p:sldId id="264" r:id="rId18"/>
    <p:sldId id="262" r:id="rId19"/>
    <p:sldId id="26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49" autoAdjust="0"/>
    <p:restoredTop sz="85851" autoAdjust="0"/>
  </p:normalViewPr>
  <p:slideViewPr>
    <p:cSldViewPr snapToGrid="0" snapToObjects="1" showGuides="1">
      <p:cViewPr varScale="1">
        <p:scale>
          <a:sx n="96" d="100"/>
          <a:sy n="96" d="100"/>
        </p:scale>
        <p:origin x="264"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inig, Matthew" userId="4f7e3dc0-7604-458b-a67a-25f560fd0e08" providerId="ADAL" clId="{59EA6E3E-A5A5-43A1-BBDB-6275B8F04CD1}"/>
    <pc:docChg chg="undo custSel modSld">
      <pc:chgData name="Reinig, Matthew" userId="4f7e3dc0-7604-458b-a67a-25f560fd0e08" providerId="ADAL" clId="{59EA6E3E-A5A5-43A1-BBDB-6275B8F04CD1}" dt="2024-10-04T22:19:57.887" v="51" actId="20577"/>
      <pc:docMkLst>
        <pc:docMk/>
      </pc:docMkLst>
      <pc:sldChg chg="modSp mod">
        <pc:chgData name="Reinig, Matthew" userId="4f7e3dc0-7604-458b-a67a-25f560fd0e08" providerId="ADAL" clId="{59EA6E3E-A5A5-43A1-BBDB-6275B8F04CD1}" dt="2024-10-04T22:19:57.887" v="51" actId="20577"/>
        <pc:sldMkLst>
          <pc:docMk/>
          <pc:sldMk cId="2188696882" sldId="272"/>
        </pc:sldMkLst>
        <pc:spChg chg="mod">
          <ac:chgData name="Reinig, Matthew" userId="4f7e3dc0-7604-458b-a67a-25f560fd0e08" providerId="ADAL" clId="{59EA6E3E-A5A5-43A1-BBDB-6275B8F04CD1}" dt="2024-10-04T22:19:57.887" v="51" actId="20577"/>
          <ac:spMkLst>
            <pc:docMk/>
            <pc:sldMk cId="2188696882" sldId="272"/>
            <ac:spMk id="2" creationId="{C5A95C73-F41A-FBA6-DB41-9917BC642B52}"/>
          </ac:spMkLst>
        </pc:spChg>
      </pc:sldChg>
      <pc:sldChg chg="modSp mod">
        <pc:chgData name="Reinig, Matthew" userId="4f7e3dc0-7604-458b-a67a-25f560fd0e08" providerId="ADAL" clId="{59EA6E3E-A5A5-43A1-BBDB-6275B8F04CD1}" dt="2024-10-04T22:19:47.171" v="45" actId="20577"/>
        <pc:sldMkLst>
          <pc:docMk/>
          <pc:sldMk cId="1205460818" sldId="273"/>
        </pc:sldMkLst>
        <pc:spChg chg="mod">
          <ac:chgData name="Reinig, Matthew" userId="4f7e3dc0-7604-458b-a67a-25f560fd0e08" providerId="ADAL" clId="{59EA6E3E-A5A5-43A1-BBDB-6275B8F04CD1}" dt="2024-10-04T22:19:47.171" v="45" actId="20577"/>
          <ac:spMkLst>
            <pc:docMk/>
            <pc:sldMk cId="1205460818" sldId="273"/>
            <ac:spMk id="2" creationId="{15C0E20F-2447-FDAC-C114-329848009C64}"/>
          </ac:spMkLst>
        </pc:spChg>
        <pc:spChg chg="mod">
          <ac:chgData name="Reinig, Matthew" userId="4f7e3dc0-7604-458b-a67a-25f560fd0e08" providerId="ADAL" clId="{59EA6E3E-A5A5-43A1-BBDB-6275B8F04CD1}" dt="2024-10-04T22:19:11.208" v="32" actId="21"/>
          <ac:spMkLst>
            <pc:docMk/>
            <pc:sldMk cId="1205460818" sldId="273"/>
            <ac:spMk id="3" creationId="{6313075C-E511-9F9A-B00B-773506BE5947}"/>
          </ac:spMkLst>
        </pc:spChg>
      </pc:sldChg>
      <pc:sldChg chg="modSp mod">
        <pc:chgData name="Reinig, Matthew" userId="4f7e3dc0-7604-458b-a67a-25f560fd0e08" providerId="ADAL" clId="{59EA6E3E-A5A5-43A1-BBDB-6275B8F04CD1}" dt="2024-10-04T22:19:26.413" v="39" actId="20577"/>
        <pc:sldMkLst>
          <pc:docMk/>
          <pc:sldMk cId="347243892" sldId="275"/>
        </pc:sldMkLst>
        <pc:spChg chg="mod">
          <ac:chgData name="Reinig, Matthew" userId="4f7e3dc0-7604-458b-a67a-25f560fd0e08" providerId="ADAL" clId="{59EA6E3E-A5A5-43A1-BBDB-6275B8F04CD1}" dt="2024-10-04T22:19:26.413" v="39" actId="20577"/>
          <ac:spMkLst>
            <pc:docMk/>
            <pc:sldMk cId="347243892" sldId="275"/>
            <ac:spMk id="2" creationId="{15C0E20F-2447-FDAC-C114-329848009C64}"/>
          </ac:spMkLst>
        </pc:spChg>
        <pc:spChg chg="mod">
          <ac:chgData name="Reinig, Matthew" userId="4f7e3dc0-7604-458b-a67a-25f560fd0e08" providerId="ADAL" clId="{59EA6E3E-A5A5-43A1-BBDB-6275B8F04CD1}" dt="2024-10-04T22:19:17.689" v="34" actId="21"/>
          <ac:spMkLst>
            <pc:docMk/>
            <pc:sldMk cId="347243892" sldId="275"/>
            <ac:spMk id="3" creationId="{6313075C-E511-9F9A-B00B-773506BE5947}"/>
          </ac:spMkLst>
        </pc:spChg>
      </pc:sldChg>
      <pc:sldChg chg="modSp mod">
        <pc:chgData name="Reinig, Matthew" userId="4f7e3dc0-7604-458b-a67a-25f560fd0e08" providerId="ADAL" clId="{59EA6E3E-A5A5-43A1-BBDB-6275B8F04CD1}" dt="2024-10-04T22:19:37.123" v="43" actId="20577"/>
        <pc:sldMkLst>
          <pc:docMk/>
          <pc:sldMk cId="394794124" sldId="276"/>
        </pc:sldMkLst>
        <pc:spChg chg="mod">
          <ac:chgData name="Reinig, Matthew" userId="4f7e3dc0-7604-458b-a67a-25f560fd0e08" providerId="ADAL" clId="{59EA6E3E-A5A5-43A1-BBDB-6275B8F04CD1}" dt="2024-10-04T22:19:37.123" v="43" actId="20577"/>
          <ac:spMkLst>
            <pc:docMk/>
            <pc:sldMk cId="394794124" sldId="276"/>
            <ac:spMk id="2" creationId="{15C0E20F-2447-FDAC-C114-329848009C64}"/>
          </ac:spMkLst>
        </pc:spChg>
        <pc:spChg chg="mod">
          <ac:chgData name="Reinig, Matthew" userId="4f7e3dc0-7604-458b-a67a-25f560fd0e08" providerId="ADAL" clId="{59EA6E3E-A5A5-43A1-BBDB-6275B8F04CD1}" dt="2024-10-04T22:19:33.025" v="40" actId="21"/>
          <ac:spMkLst>
            <pc:docMk/>
            <pc:sldMk cId="394794124" sldId="276"/>
            <ac:spMk id="3" creationId="{6313075C-E511-9F9A-B00B-773506BE594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ACE7A-C6EF-8447-9F67-958EE183E041}" type="datetimeFigureOut">
              <a:rPr lang="en-US" smtClean="0"/>
              <a:t>10/4/2024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7BAD3-AF26-C549-B9FF-03213EEFC56C}" type="slidenum">
              <a:rPr lang="en-US" smtClean="0"/>
              <a:t>‹#›</a:t>
            </a:fld>
            <a:endParaRPr lang="en-US" dirty="0"/>
          </a:p>
        </p:txBody>
      </p:sp>
    </p:spTree>
    <p:extLst>
      <p:ext uri="{BB962C8B-B14F-4D97-AF65-F5344CB8AC3E}">
        <p14:creationId xmlns:p14="http://schemas.microsoft.com/office/powerpoint/2010/main" val="3119809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B7BAD3-AF26-C549-B9FF-03213EEFC56C}" type="slidenum">
              <a:rPr lang="en-US" smtClean="0"/>
              <a:t>13</a:t>
            </a:fld>
            <a:endParaRPr lang="en-US" dirty="0"/>
          </a:p>
        </p:txBody>
      </p:sp>
    </p:spTree>
    <p:extLst>
      <p:ext uri="{BB962C8B-B14F-4D97-AF65-F5344CB8AC3E}">
        <p14:creationId xmlns:p14="http://schemas.microsoft.com/office/powerpoint/2010/main" val="350422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B7BAD3-AF26-C549-B9FF-03213EEFC56C}" type="slidenum">
              <a:rPr lang="en-US" smtClean="0"/>
              <a:t>15</a:t>
            </a:fld>
            <a:endParaRPr lang="en-US" dirty="0"/>
          </a:p>
        </p:txBody>
      </p:sp>
    </p:spTree>
    <p:extLst>
      <p:ext uri="{BB962C8B-B14F-4D97-AF65-F5344CB8AC3E}">
        <p14:creationId xmlns:p14="http://schemas.microsoft.com/office/powerpoint/2010/main" val="441414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7E74D0F9-95D2-8340-B2F0-7378D646C80F}" type="datetime4">
              <a:rPr lang="en-US" smtClean="0"/>
              <a:t>October 4, 2024</a:t>
            </a:fld>
            <a:endParaRPr lang="en-US" dirty="0"/>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dirty="0"/>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3429"/>
            <a:ext cx="2322857" cy="654797"/>
          </a:xfrm>
          <a:prstGeom prst="rect">
            <a:avLst/>
          </a:prstGeom>
          <a:solidFill>
            <a:schemeClr val="bg1"/>
          </a:solidFill>
        </p:spPr>
      </p:pic>
    </p:spTree>
    <p:extLst>
      <p:ext uri="{BB962C8B-B14F-4D97-AF65-F5344CB8AC3E}">
        <p14:creationId xmlns:p14="http://schemas.microsoft.com/office/powerpoint/2010/main" val="1198089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E34CEEBC-DF6B-3148-BA29-C310AFBE9727}" type="datetime4">
              <a:rPr lang="en-US" smtClean="0"/>
              <a:t>October 4, 2024</a:t>
            </a:fld>
            <a:endParaRPr lang="en-US" dirty="0"/>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488612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EC6C4D73-7B32-4F49-BC15-7C0FF231E089}" type="datetime4">
              <a:rPr lang="en-US" smtClean="0"/>
              <a:t>October 4, 2024</a:t>
            </a:fld>
            <a:endParaRPr lang="en-US" dirty="0"/>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222119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9EEC0D00-5AE3-274F-B039-C86FB4D476EC}" type="datetime4">
              <a:rPr lang="en-US" smtClean="0"/>
              <a:t>October 4, 2024</a:t>
            </a:fld>
            <a:endParaRPr lang="en-US" dirty="0"/>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75320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4A356D8-0ECF-E747-BA03-03D5F7490A95}" type="datetime4">
              <a:rPr lang="en-US" smtClean="0"/>
              <a:t>October 4, 2024</a:t>
            </a:fld>
            <a:endParaRPr lang="en-US" dirty="0"/>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dirty="0"/>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3429"/>
            <a:ext cx="2322857" cy="654797"/>
          </a:xfrm>
          <a:prstGeom prst="rect">
            <a:avLst/>
          </a:prstGeom>
          <a:solidFill>
            <a:schemeClr val="bg1"/>
          </a:solidFill>
        </p:spPr>
      </p:pic>
    </p:spTree>
    <p:extLst>
      <p:ext uri="{BB962C8B-B14F-4D97-AF65-F5344CB8AC3E}">
        <p14:creationId xmlns:p14="http://schemas.microsoft.com/office/powerpoint/2010/main" val="127428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B923269C-E58F-174E-B990-E0E418CAD694}" type="datetime4">
              <a:rPr lang="en-US" smtClean="0"/>
              <a:t>October 4, 2024</a:t>
            </a:fld>
            <a:endParaRPr lang="en-US" dirty="0"/>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901456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A566AAF-2144-204E-9236-2C6BA1B1017A}" type="datetime4">
              <a:rPr lang="en-US" smtClean="0"/>
              <a:t>October 4,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663634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090A7486-EBF6-4043-9E2B-DDEA7774D398}"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196257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476A89BB-5233-0845-93E8-4FECDB1456BE}"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798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39C43B7B-1AAB-6145-9B21-5744CAD8C887}" type="datetime4">
              <a:rPr lang="en-US" smtClean="0"/>
              <a:t>October 4, 2024</a:t>
            </a:fld>
            <a:endParaRPr lang="en-US" dirty="0"/>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791361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E5B87BA5-B33F-E04B-92A6-6471351FE8AA}" type="datetime4">
              <a:rPr lang="en-US" smtClean="0"/>
              <a:t>October 4, 2024</a:t>
            </a:fld>
            <a:endParaRPr lang="en-US" dirty="0"/>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558108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C177EF36-DF07-3244-A281-141F0DAC9196}" type="datetime4">
              <a:rPr lang="en-US" smtClean="0"/>
              <a:t>October 4, 2024</a:t>
            </a:fld>
            <a:endParaRPr lang="en-US" dirty="0"/>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66498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BF91E12C-F7E3-9C46-BFFB-144F0FBDC852}" type="datetime4">
              <a:rPr lang="en-US" smtClean="0"/>
              <a:t>October 4, 2024</a:t>
            </a:fld>
            <a:endParaRPr lang="en-US" dirty="0"/>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0014955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D586A759-E491-1A43-9E94-B3A4D096C747}" type="datetime4">
              <a:rPr lang="en-US" smtClean="0"/>
              <a:t>October 4, 2024</a:t>
            </a:fld>
            <a:endParaRPr lang="en-US" dirty="0"/>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614473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F95ED669-7F72-0643-B0D9-9ACA079D290A}" type="datetime4">
              <a:rPr lang="en-US" smtClean="0"/>
              <a:t>October 4, 2024</a:t>
            </a:fld>
            <a:endParaRPr lang="en-US" dirty="0"/>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091487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6ACDA198-3666-2A43-B798-B12BD4FB6F3D}" type="datetime4">
              <a:rPr lang="en-US" smtClean="0"/>
              <a:t>October 4, 2024</a:t>
            </a:fld>
            <a:endParaRPr lang="en-US" dirty="0"/>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612680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0A773AF5-D64D-1E40-ACCB-D72BB9B9E96A}" type="datetime4">
              <a:rPr lang="en-US" smtClean="0"/>
              <a:t>October 4, 2024</a:t>
            </a:fld>
            <a:endParaRPr lang="en-US" dirty="0"/>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065476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B3911AA-67E0-5A46-8543-9FB39D2A2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tx2"/>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9CFDC3A-612B-A84C-98DC-5FDA0C86E561}" type="datetime4">
              <a:rPr lang="en-US" smtClean="0"/>
              <a:t>October 4, 2024</a:t>
            </a:fld>
            <a:endParaRPr lang="en-US" dirty="0"/>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9092531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9577EF60-D52F-1B40-BE31-F673BDC92855}" type="datetime4">
              <a:rPr lang="en-US" smtClean="0"/>
              <a:t>October 4, 2024</a:t>
            </a:fld>
            <a:endParaRPr lang="en-US" dirty="0"/>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34490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9D8298D5-4F07-A746-91C5-FBDBE7A8C618}" type="datetime4">
              <a:rPr lang="en-US" smtClean="0"/>
              <a:t>October 4,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498514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C0E394FC-7F07-3C46-9F13-173B7F299292}"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9661688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B7FE0D40-3AA5-764E-99F7-34BE6B829DB5}"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4120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1A950C30-41A0-B545-A825-8FCF0230990D}" type="datetime4">
              <a:rPr lang="en-US" smtClean="0"/>
              <a:t>October 4,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733848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7BB05F4B-D44D-4B40-B15A-A22883AE3427}" type="datetime4">
              <a:rPr lang="en-US" smtClean="0"/>
              <a:t>October 4, 2024</a:t>
            </a:fld>
            <a:endParaRPr lang="en-US" dirty="0"/>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2103939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AAC7540F-16B2-524F-8AF7-2A7FE40996BC}" type="datetime4">
              <a:rPr lang="en-US" smtClean="0"/>
              <a:t>October 4, 2024</a:t>
            </a:fld>
            <a:endParaRPr lang="en-US" dirty="0"/>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629785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83178A27-0D22-D741-93CA-5DE7A1E9B9F5}" type="datetime4">
              <a:rPr lang="en-US" smtClean="0"/>
              <a:t>October 4, 2024</a:t>
            </a:fld>
            <a:endParaRPr lang="en-US" dirty="0"/>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0885966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EB67D9B7-922A-804E-AA37-457FB1FE5228}" type="datetime4">
              <a:rPr lang="en-US" smtClean="0"/>
              <a:t>October 4, 2024</a:t>
            </a:fld>
            <a:endParaRPr lang="en-US" dirty="0"/>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3111267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EE1C379D-D172-5F40-B6FE-51C9329CB8B0}" type="datetime4">
              <a:rPr lang="en-US" smtClean="0"/>
              <a:t>October 4, 2024</a:t>
            </a:fld>
            <a:endParaRPr lang="en-US" dirty="0"/>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0638904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EC62404D-F786-EC4C-AFF7-4FDCCC57D4DC}" type="datetime4">
              <a:rPr lang="en-US" smtClean="0"/>
              <a:t>October 4, 2024</a:t>
            </a:fld>
            <a:endParaRPr lang="en-US" dirty="0"/>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01114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A37743D1-457B-7B42-9666-8B8E3BF1D552}" type="datetime4">
              <a:rPr lang="en-US" smtClean="0"/>
              <a:t>October 4, 2024</a:t>
            </a:fld>
            <a:endParaRPr lang="en-US" dirty="0"/>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404259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6FF4B8-010A-B047-A4A2-CECC568B8D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accent1"/>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6752EE3-A7D0-4C40-9CAB-7059D5866A0D}" type="datetime4">
              <a:rPr lang="en-US" smtClean="0"/>
              <a:t>October 4, 2024</a:t>
            </a:fld>
            <a:endParaRPr lang="en-US" dirty="0"/>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1257231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05FC87FB-77A4-894F-B4F7-472C4360F420}" type="datetime4">
              <a:rPr lang="en-US" smtClean="0"/>
              <a:t>October 4, 2024</a:t>
            </a:fld>
            <a:endParaRPr lang="en-US" dirty="0"/>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2962000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814DD035-A39C-DA4D-9AD8-8F0DD7A51560}" type="datetime4">
              <a:rPr lang="en-US" smtClean="0"/>
              <a:t>October 4,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493982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9246C6A8-629F-964D-9B10-D2805A37A804}"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644972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C904E251-A1C5-8A4B-8605-8FB6A68215C2}"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2857217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E7E8369D-166A-7041-BD8E-9A4958803952}"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3154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12391E7F-12E9-9548-A9C0-BD1C91C85562}" type="datetime4">
              <a:rPr lang="en-US" smtClean="0"/>
              <a:t>October 4, 2024</a:t>
            </a:fld>
            <a:endParaRPr lang="en-US" dirty="0"/>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0775376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30FAAD6E-216A-9648-A4BA-86421A8099EE}" type="datetime4">
              <a:rPr lang="en-US" smtClean="0"/>
              <a:t>October 4, 2024</a:t>
            </a:fld>
            <a:endParaRPr lang="en-US" dirty="0"/>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4997262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CEB67AAE-8CF6-0A4D-B71E-157974B1E4C7}" type="datetime4">
              <a:rPr lang="en-US" smtClean="0"/>
              <a:t>October 4, 2024</a:t>
            </a:fld>
            <a:endParaRPr lang="en-US" dirty="0"/>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450277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A66F9B35-39D0-0D4B-B6C4-5449F882120D}" type="datetime4">
              <a:rPr lang="en-US" smtClean="0"/>
              <a:t>October 4, 2024</a:t>
            </a:fld>
            <a:endParaRPr lang="en-US" dirty="0"/>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7073047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0E006805-608F-784B-AFCE-BFB691880455}" type="datetime4">
              <a:rPr lang="en-US" smtClean="0"/>
              <a:t>October 4, 2024</a:t>
            </a:fld>
            <a:endParaRPr lang="en-US" dirty="0"/>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2794452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6305B479-7E84-2147-BB40-A32280C56DDB}" type="datetime4">
              <a:rPr lang="en-US" smtClean="0"/>
              <a:t>October 4, 2024</a:t>
            </a:fld>
            <a:endParaRPr lang="en-US" dirty="0"/>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4625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B6EECBEB-2B44-784C-9D51-A6A7901FBF48}" type="datetime4">
              <a:rPr lang="en-US" smtClean="0"/>
              <a:t>October 4, 2024</a:t>
            </a:fld>
            <a:endParaRPr lang="en-US" dirty="0"/>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6037352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1296A10A-16BD-CB43-A1BD-5F771EA9F9EF}" type="datetime4">
              <a:rPr lang="en-US" smtClean="0"/>
              <a:t>October 4, 2024</a:t>
            </a:fld>
            <a:endParaRPr lang="en-US" dirty="0"/>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dirty="0"/>
          </a:p>
        </p:txBody>
      </p:sp>
      <p:pic>
        <p:nvPicPr>
          <p:cNvPr id="8" name="Picture 7">
            <a:extLst>
              <a:ext uri="{FF2B5EF4-FFF2-40B4-BE49-F238E27FC236}">
                <a16:creationId xmlns:a16="http://schemas.microsoft.com/office/drawing/2014/main" id="{13FD4194-852C-DF42-8F80-863269456E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accent2"/>
          </a:solidFill>
        </p:spPr>
      </p:pic>
    </p:spTree>
    <p:extLst>
      <p:ext uri="{BB962C8B-B14F-4D97-AF65-F5344CB8AC3E}">
        <p14:creationId xmlns:p14="http://schemas.microsoft.com/office/powerpoint/2010/main" val="1199420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29B12EF0-CE9F-8F4C-8E7C-B1835900E62E}"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92714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E445AFEE-4B33-B04D-8638-C319D3003EB9}" type="datetime4">
              <a:rPr lang="en-US" smtClean="0"/>
              <a:t>October 4, 2024</a:t>
            </a:fld>
            <a:endParaRPr lang="en-US" dirty="0"/>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006412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CB90495-03B7-CE40-A28A-ED3CD797E604}" type="datetime4">
              <a:rPr lang="en-US" smtClean="0"/>
              <a:t>October 4, 2024</a:t>
            </a:fld>
            <a:endParaRPr lang="en-US" dirty="0"/>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4758188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A01EDB3D-5265-AE47-ABE5-6FE2923F7EA4}"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89444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F9978067-986A-6043-8977-42B7CC8A6116}" type="datetime4">
              <a:rPr lang="en-US" smtClean="0"/>
              <a:t>October 4, 2024</a:t>
            </a:fld>
            <a:endParaRPr lang="en-US" dirty="0"/>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dirty="0"/>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71532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85DABA5C-43AB-824F-943F-D3AF357739BC}" type="datetime4">
              <a:rPr lang="en-US" smtClean="0"/>
              <a:t>October 4, 2024</a:t>
            </a:fld>
            <a:endParaRPr lang="en-US" dirty="0"/>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0081871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F631D8A6-4479-7C4C-8D63-8289280CBA4B}" type="datetime4">
              <a:rPr lang="en-US" smtClean="0"/>
              <a:t>October 4, 2024</a:t>
            </a:fld>
            <a:endParaRPr lang="en-US" dirty="0"/>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4504740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FE778FBE-79F2-6B43-9A3C-7EA19F2FAE2F}" type="datetime4">
              <a:rPr lang="en-US" smtClean="0"/>
              <a:t>October 4, 2024</a:t>
            </a:fld>
            <a:endParaRPr lang="en-US" dirty="0"/>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5259614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6B9A35C3-4F64-4C47-8CE9-3696BDE1BD5D}" type="datetime4">
              <a:rPr lang="en-US" smtClean="0"/>
              <a:t>October 4, 2024</a:t>
            </a:fld>
            <a:endParaRPr lang="en-US" dirty="0"/>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6375856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dirty="0"/>
              <a:t>Click to edit </a:t>
            </a:r>
            <a:br>
              <a:rPr lang="en-US" dirty="0"/>
            </a:br>
            <a:r>
              <a:rPr lang="en-US" dirty="0"/>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37573057-B280-1840-BAE7-B4677EFF4287}" type="datetime4">
              <a:rPr lang="en-US" smtClean="0"/>
              <a:t>October 4, 2024</a:t>
            </a:fld>
            <a:endParaRPr lang="en-US" dirty="0"/>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18978402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D9231274-F8E3-1141-A5BE-48596741C5C6}" type="datetime4">
              <a:rPr lang="en-US" smtClean="0"/>
              <a:t>October 4, 2024</a:t>
            </a:fld>
            <a:endParaRPr lang="en-US" dirty="0"/>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603168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6C14D06F-A82B-814B-8EFA-08EF03B0557D}" type="datetime4">
              <a:rPr lang="en-US" smtClean="0"/>
              <a:t>October 4, 2024</a:t>
            </a:fld>
            <a:endParaRPr lang="en-US" dirty="0"/>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5079708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BBD234C3-4C30-7E41-8E84-41A6A1FF971E}" type="datetime4">
              <a:rPr lang="en-US" smtClean="0"/>
              <a:t>October 4, 2024</a:t>
            </a:fld>
            <a:endParaRPr lang="en-US" dirty="0"/>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3126424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D43F8F88-78E2-FB47-8C4A-A629B7A5F422}" type="datetime4">
              <a:rPr lang="en-US" smtClean="0"/>
              <a:t>October 4, 2024</a:t>
            </a:fld>
            <a:endParaRPr lang="en-US" dirty="0"/>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073045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403FF1F2-752A-424A-BE58-506FD7039591}" type="datetime4">
              <a:rPr lang="en-US" smtClean="0"/>
              <a:t>October 4, 2024</a:t>
            </a:fld>
            <a:endParaRPr lang="en-US" dirty="0"/>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03451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468A490C-7C8E-9941-9EE4-DE8E3F868485}" type="datetime4">
              <a:rPr lang="en-US" smtClean="0"/>
              <a:t>October 4, 2024</a:t>
            </a:fld>
            <a:endParaRPr lang="en-US" dirty="0"/>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dirty="0"/>
          </a:p>
        </p:txBody>
      </p:sp>
    </p:spTree>
    <p:extLst>
      <p:ext uri="{BB962C8B-B14F-4D97-AF65-F5344CB8AC3E}">
        <p14:creationId xmlns:p14="http://schemas.microsoft.com/office/powerpoint/2010/main" val="236961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AE0A7D8E-9D5E-B44D-AFB5-97106A0965C8}" type="datetime4">
              <a:rPr lang="en-US" smtClean="0"/>
              <a:t>October 4,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dirty="0">
                <a:solidFill>
                  <a:schemeClr val="accent1"/>
                </a:solidFill>
              </a:rPr>
              <a:t>California Public Utilities Commission</a:t>
            </a:r>
          </a:p>
        </p:txBody>
      </p:sp>
    </p:spTree>
    <p:extLst>
      <p:ext uri="{BB962C8B-B14F-4D97-AF65-F5344CB8AC3E}">
        <p14:creationId xmlns:p14="http://schemas.microsoft.com/office/powerpoint/2010/main" val="278361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384" userDrawn="1">
          <p15:clr>
            <a:srgbClr val="F26B43"/>
          </p15:clr>
        </p15:guide>
        <p15:guide id="4" pos="7296" userDrawn="1">
          <p15:clr>
            <a:srgbClr val="F26B43"/>
          </p15:clr>
        </p15:guide>
        <p15:guide id="5" orient="horz" pos="403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AAC69767-2149-0A44-A16F-9B95B4E6FF2F}" type="datetime4">
              <a:rPr lang="en-US" smtClean="0"/>
              <a:t>October 4,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dirty="0">
                <a:solidFill>
                  <a:schemeClr val="accent1"/>
                </a:solidFill>
              </a:rPr>
              <a:t>California Public Utilities Commission</a:t>
            </a:r>
          </a:p>
        </p:txBody>
      </p:sp>
    </p:spTree>
    <p:extLst>
      <p:ext uri="{BB962C8B-B14F-4D97-AF65-F5344CB8AC3E}">
        <p14:creationId xmlns:p14="http://schemas.microsoft.com/office/powerpoint/2010/main" val="171391334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B1806813-E896-344A-A0BE-0E629183DF76}" type="datetime4">
              <a:rPr lang="en-US" smtClean="0"/>
              <a:t>October 4,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dirty="0">
                <a:solidFill>
                  <a:schemeClr val="accent1"/>
                </a:solidFill>
              </a:rPr>
              <a:t>California Public Utilities Commission</a:t>
            </a:r>
          </a:p>
        </p:txBody>
      </p:sp>
    </p:spTree>
    <p:extLst>
      <p:ext uri="{BB962C8B-B14F-4D97-AF65-F5344CB8AC3E}">
        <p14:creationId xmlns:p14="http://schemas.microsoft.com/office/powerpoint/2010/main" val="316390573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fontAlgn="b" latinLnBrk="0" hangingPunct="1">
        <a:lnSpc>
          <a:spcPct val="90000"/>
        </a:lnSpc>
        <a:spcBef>
          <a:spcPct val="0"/>
        </a:spcBef>
        <a:buNone/>
        <a:defRPr sz="3600" b="1" kern="1200">
          <a:solidFill>
            <a:schemeClr val="bg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bg1"/>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bg1"/>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bg1"/>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bg1"/>
                </a:solidFill>
              </a:defRPr>
            </a:lvl1pPr>
          </a:lstStyle>
          <a:p>
            <a:fld id="{3A4FACE1-393D-BA40-BD35-5F2AC2D64C5D}" type="datetime4">
              <a:rPr lang="en-US" smtClean="0"/>
              <a:t>October 4,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bg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dirty="0">
                <a:solidFill>
                  <a:schemeClr val="bg1"/>
                </a:solidFill>
              </a:rPr>
              <a:t>California Public Utilities Commission</a:t>
            </a:r>
          </a:p>
        </p:txBody>
      </p:sp>
    </p:spTree>
    <p:extLst>
      <p:ext uri="{BB962C8B-B14F-4D97-AF65-F5344CB8AC3E}">
        <p14:creationId xmlns:p14="http://schemas.microsoft.com/office/powerpoint/2010/main" val="44087423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bg1"/>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bg1"/>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bg1"/>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bg1"/>
                </a:solidFill>
              </a:defRPr>
            </a:lvl1pPr>
          </a:lstStyle>
          <a:p>
            <a:fld id="{BCB06B5F-0482-C345-A9A2-5B3003513585}" type="datetime4">
              <a:rPr lang="en-US" smtClean="0"/>
              <a:t>October 4, 2024</a:t>
            </a:fld>
            <a:endParaRPr lang="en-US" dirty="0"/>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bg1"/>
                </a:solidFill>
              </a:defRPr>
            </a:lvl1pPr>
          </a:lstStyle>
          <a:p>
            <a:fld id="{1C4126A1-9282-4A82-AC02-A59AF4A969C8}" type="slidenum">
              <a:rPr lang="en-US" smtClean="0"/>
              <a:pPr/>
              <a:t>‹#›</a:t>
            </a:fld>
            <a:endParaRPr lang="en-US" dirty="0"/>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dirty="0">
                <a:solidFill>
                  <a:schemeClr val="bg1"/>
                </a:solidFill>
              </a:rPr>
              <a:t>California Public Utilities Commission</a:t>
            </a:r>
          </a:p>
        </p:txBody>
      </p:sp>
    </p:spTree>
    <p:extLst>
      <p:ext uri="{BB962C8B-B14F-4D97-AF65-F5344CB8AC3E}">
        <p14:creationId xmlns:p14="http://schemas.microsoft.com/office/powerpoint/2010/main" val="129628497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hyperlink" Target="https://www.calhr.ca.gov/benefits/Pages/Travel-Program-FAQ.aspx" TargetMode="External"/><Relationship Id="rId2" Type="http://schemas.openxmlformats.org/officeDocument/2006/relationships/hyperlink" Target="https://www.calhr.ca.gov/employees/pages/travel-reimbursements.aspx" TargetMode="External"/><Relationship Id="rId1" Type="http://schemas.openxmlformats.org/officeDocument/2006/relationships/slideLayout" Target="../slideLayouts/slideLayout2.xml"/><Relationship Id="rId4" Type="http://schemas.openxmlformats.org/officeDocument/2006/relationships/hyperlink" Target="https://www.gsa.gov/trave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9E9-B0A2-904D-9E33-1C1DE5F4DC4E}"/>
              </a:ext>
            </a:extLst>
          </p:cNvPr>
          <p:cNvSpPr>
            <a:spLocks noGrp="1"/>
          </p:cNvSpPr>
          <p:nvPr>
            <p:ph type="ctrTitle"/>
          </p:nvPr>
        </p:nvSpPr>
        <p:spPr>
          <a:xfrm>
            <a:off x="609600" y="710883"/>
            <a:ext cx="9601200" cy="2598847"/>
          </a:xfrm>
        </p:spPr>
        <p:txBody>
          <a:bodyPr>
            <a:noAutofit/>
          </a:bodyPr>
          <a:lstStyle/>
          <a:p>
            <a:r>
              <a:rPr lang="en-US" dirty="0"/>
              <a:t>Travel Reimbursement Updates</a:t>
            </a:r>
            <a:br>
              <a:rPr lang="en-US" dirty="0"/>
            </a:br>
            <a:r>
              <a:rPr lang="en-US" sz="2800" b="0" dirty="0"/>
              <a:t>Effective for Travel on or after October 1, 2024</a:t>
            </a:r>
            <a:endParaRPr lang="en-US" b="0" dirty="0"/>
          </a:p>
        </p:txBody>
      </p:sp>
      <p:sp>
        <p:nvSpPr>
          <p:cNvPr id="6" name="Subtitle 5">
            <a:extLst>
              <a:ext uri="{FF2B5EF4-FFF2-40B4-BE49-F238E27FC236}">
                <a16:creationId xmlns:a16="http://schemas.microsoft.com/office/drawing/2014/main" id="{464010F7-06BE-FD41-8E38-28A63A4BDB9F}"/>
              </a:ext>
            </a:extLst>
          </p:cNvPr>
          <p:cNvSpPr>
            <a:spLocks noGrp="1"/>
          </p:cNvSpPr>
          <p:nvPr>
            <p:ph type="subTitle" idx="1"/>
          </p:nvPr>
        </p:nvSpPr>
        <p:spPr>
          <a:xfrm>
            <a:off x="609600" y="3639126"/>
            <a:ext cx="9601200" cy="1207193"/>
          </a:xfrm>
        </p:spPr>
        <p:txBody>
          <a:bodyPr>
            <a:normAutofit/>
          </a:bodyPr>
          <a:lstStyle/>
          <a:p>
            <a:r>
              <a:rPr lang="en-US" sz="2000" dirty="0"/>
              <a:t>Presenter:</a:t>
            </a:r>
          </a:p>
          <a:p>
            <a:r>
              <a:rPr lang="en-US" sz="2000" dirty="0"/>
              <a:t>Matt Reinig</a:t>
            </a:r>
          </a:p>
        </p:txBody>
      </p:sp>
    </p:spTree>
    <p:extLst>
      <p:ext uri="{BB962C8B-B14F-4D97-AF65-F5344CB8AC3E}">
        <p14:creationId xmlns:p14="http://schemas.microsoft.com/office/powerpoint/2010/main" val="4270809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0E20F-2447-FDAC-C114-329848009C64}"/>
              </a:ext>
            </a:extLst>
          </p:cNvPr>
          <p:cNvSpPr>
            <a:spLocks noGrp="1"/>
          </p:cNvSpPr>
          <p:nvPr>
            <p:ph type="title"/>
          </p:nvPr>
        </p:nvSpPr>
        <p:spPr/>
        <p:txBody>
          <a:bodyPr/>
          <a:lstStyle/>
          <a:p>
            <a:r>
              <a:rPr lang="en-US" b="1" dirty="0"/>
              <a:t>Sample Scenario 3 – </a:t>
            </a:r>
            <a:br>
              <a:rPr lang="en-US" b="1" dirty="0"/>
            </a:br>
            <a:r>
              <a:rPr lang="en-US" b="1" dirty="0"/>
              <a:t>Travel of At Least 12 Hours but Less Than 24 Hours</a:t>
            </a:r>
            <a:endParaRPr lang="en-US" dirty="0"/>
          </a:p>
        </p:txBody>
      </p:sp>
      <p:sp>
        <p:nvSpPr>
          <p:cNvPr id="3" name="Content Placeholder 2">
            <a:extLst>
              <a:ext uri="{FF2B5EF4-FFF2-40B4-BE49-F238E27FC236}">
                <a16:creationId xmlns:a16="http://schemas.microsoft.com/office/drawing/2014/main" id="{6313075C-E511-9F9A-B00B-773506BE5947}"/>
              </a:ext>
            </a:extLst>
          </p:cNvPr>
          <p:cNvSpPr>
            <a:spLocks noGrp="1"/>
          </p:cNvSpPr>
          <p:nvPr>
            <p:ph idx="1"/>
          </p:nvPr>
        </p:nvSpPr>
        <p:spPr/>
        <p:txBody>
          <a:bodyPr/>
          <a:lstStyle/>
          <a:p>
            <a:pPr marL="0" indent="0">
              <a:lnSpc>
                <a:spcPct val="100000"/>
              </a:lnSpc>
              <a:buNone/>
            </a:pPr>
            <a:r>
              <a:rPr lang="en-US" dirty="0"/>
              <a:t>A traveler’s trip is at least 12 hours but less than 24 hours. What M&amp;IE reimbursement rate is the traveler eligible for?</a:t>
            </a:r>
          </a:p>
          <a:p>
            <a:pPr>
              <a:lnSpc>
                <a:spcPct val="100000"/>
              </a:lnSpc>
            </a:pPr>
            <a:r>
              <a:rPr lang="en-US" dirty="0"/>
              <a:t>Day 1 (day of departure): Up to 75% of the applicable M&amp;IE standard rate (up to $51).</a:t>
            </a:r>
          </a:p>
          <a:p>
            <a:pPr>
              <a:lnSpc>
                <a:spcPct val="100000"/>
              </a:lnSpc>
            </a:pPr>
            <a:r>
              <a:rPr lang="en-US" dirty="0"/>
              <a:t>Day 2 (last day of travel): Up to 75% of the applicable M&amp;IE standard rate (up to $51).</a:t>
            </a:r>
          </a:p>
          <a:p>
            <a:pPr marL="0" indent="0">
              <a:lnSpc>
                <a:spcPct val="100000"/>
              </a:lnSpc>
              <a:buNone/>
            </a:pPr>
            <a:r>
              <a:rPr lang="en-US" b="1" dirty="0"/>
              <a:t>Example:</a:t>
            </a:r>
          </a:p>
          <a:p>
            <a:pPr>
              <a:lnSpc>
                <a:spcPct val="100000"/>
              </a:lnSpc>
            </a:pPr>
            <a:r>
              <a:rPr lang="en-US" dirty="0"/>
              <a:t>Day 1 (Monday) – travel begins at 6 a.m.</a:t>
            </a:r>
          </a:p>
          <a:p>
            <a:pPr>
              <a:lnSpc>
                <a:spcPct val="100000"/>
              </a:lnSpc>
            </a:pPr>
            <a:r>
              <a:rPr lang="en-US" dirty="0"/>
              <a:t>Day 2 (Tuesday) – travel ends at 5 p.m. </a:t>
            </a:r>
          </a:p>
        </p:txBody>
      </p:sp>
    </p:spTree>
    <p:extLst>
      <p:ext uri="{BB962C8B-B14F-4D97-AF65-F5344CB8AC3E}">
        <p14:creationId xmlns:p14="http://schemas.microsoft.com/office/powerpoint/2010/main" val="394794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04F24-2FEF-484D-B18F-B649BB8CCAE4}"/>
              </a:ext>
            </a:extLst>
          </p:cNvPr>
          <p:cNvSpPr>
            <a:spLocks noGrp="1"/>
          </p:cNvSpPr>
          <p:nvPr>
            <p:ph type="title"/>
          </p:nvPr>
        </p:nvSpPr>
        <p:spPr>
          <a:xfrm>
            <a:off x="609600" y="2549236"/>
            <a:ext cx="9601200" cy="750592"/>
          </a:xfrm>
        </p:spPr>
        <p:txBody>
          <a:bodyPr/>
          <a:lstStyle/>
          <a:p>
            <a:r>
              <a:rPr lang="en-US" b="1" dirty="0"/>
              <a:t>Lodging Reimbursement</a:t>
            </a:r>
          </a:p>
        </p:txBody>
      </p:sp>
    </p:spTree>
    <p:extLst>
      <p:ext uri="{BB962C8B-B14F-4D97-AF65-F5344CB8AC3E}">
        <p14:creationId xmlns:p14="http://schemas.microsoft.com/office/powerpoint/2010/main" val="3317106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95C73-F41A-FBA6-DB41-9917BC642B52}"/>
              </a:ext>
            </a:extLst>
          </p:cNvPr>
          <p:cNvSpPr>
            <a:spLocks noGrp="1"/>
          </p:cNvSpPr>
          <p:nvPr>
            <p:ph type="title"/>
          </p:nvPr>
        </p:nvSpPr>
        <p:spPr/>
        <p:txBody>
          <a:bodyPr/>
          <a:lstStyle/>
          <a:p>
            <a:r>
              <a:rPr lang="en-US" b="1" dirty="0"/>
              <a:t>Lodging Reimbursement Chart</a:t>
            </a:r>
            <a:endParaRPr lang="en-US" dirty="0"/>
          </a:p>
        </p:txBody>
      </p:sp>
      <p:sp>
        <p:nvSpPr>
          <p:cNvPr id="3" name="Content Placeholder 2">
            <a:extLst>
              <a:ext uri="{FF2B5EF4-FFF2-40B4-BE49-F238E27FC236}">
                <a16:creationId xmlns:a16="http://schemas.microsoft.com/office/drawing/2014/main" id="{56D7029C-1D70-91C5-63C5-D456D8FEC67D}"/>
              </a:ext>
            </a:extLst>
          </p:cNvPr>
          <p:cNvSpPr>
            <a:spLocks noGrp="1"/>
          </p:cNvSpPr>
          <p:nvPr>
            <p:ph idx="1"/>
          </p:nvPr>
        </p:nvSpPr>
        <p:spPr/>
        <p:txBody>
          <a:bodyPr/>
          <a:lstStyle/>
          <a:p>
            <a:pPr marL="0" indent="0">
              <a:buNone/>
            </a:pPr>
            <a:endParaRPr lang="en-US" dirty="0"/>
          </a:p>
          <a:p>
            <a:endParaRPr lang="en-US" dirty="0"/>
          </a:p>
          <a:p>
            <a:endParaRPr lang="en-US" dirty="0"/>
          </a:p>
          <a:p>
            <a:endParaRPr lang="en-US" dirty="0"/>
          </a:p>
          <a:p>
            <a:endParaRPr lang="en-US" dirty="0"/>
          </a:p>
          <a:p>
            <a:endParaRPr lang="en-US" dirty="0"/>
          </a:p>
          <a:p>
            <a:r>
              <a:rPr lang="en-US" dirty="0"/>
              <a:t>Reimbursement of lodging expenses in excess of specified amounts, excluding taxes, requires advance written approval from California Public Utilities Commission at least 10 business days in advance of the travel dates.</a:t>
            </a:r>
          </a:p>
        </p:txBody>
      </p:sp>
      <p:graphicFrame>
        <p:nvGraphicFramePr>
          <p:cNvPr id="5" name="Table 4" descr="Table showing CalHR in-state lodging maximum nightly reimbursement rate for Alameda and Los Angeles county.">
            <a:extLst>
              <a:ext uri="{FF2B5EF4-FFF2-40B4-BE49-F238E27FC236}">
                <a16:creationId xmlns:a16="http://schemas.microsoft.com/office/drawing/2014/main" id="{816960FB-6CBF-0355-3D3D-D7308E52ADA5}"/>
              </a:ext>
            </a:extLst>
          </p:cNvPr>
          <p:cNvGraphicFramePr>
            <a:graphicFrameLocks noGrp="1"/>
          </p:cNvGraphicFramePr>
          <p:nvPr>
            <p:extLst>
              <p:ext uri="{D42A27DB-BD31-4B8C-83A1-F6EECF244321}">
                <p14:modId xmlns:p14="http://schemas.microsoft.com/office/powerpoint/2010/main" val="2914057964"/>
              </p:ext>
            </p:extLst>
          </p:nvPr>
        </p:nvGraphicFramePr>
        <p:xfrm>
          <a:off x="2438400" y="1989614"/>
          <a:ext cx="7315200" cy="2011680"/>
        </p:xfrm>
        <a:graphic>
          <a:graphicData uri="http://schemas.openxmlformats.org/drawingml/2006/table">
            <a:tbl>
              <a:tblPr firstRow="1" bandRow="1">
                <a:tableStyleId>{5C22544A-7EE6-4342-B048-85BDC9FD1C3A}</a:tableStyleId>
              </a:tblPr>
              <a:tblGrid>
                <a:gridCol w="1662814">
                  <a:extLst>
                    <a:ext uri="{9D8B030D-6E8A-4147-A177-3AD203B41FA5}">
                      <a16:colId xmlns:a16="http://schemas.microsoft.com/office/drawing/2014/main" val="435215946"/>
                    </a:ext>
                  </a:extLst>
                </a:gridCol>
                <a:gridCol w="2826193">
                  <a:extLst>
                    <a:ext uri="{9D8B030D-6E8A-4147-A177-3AD203B41FA5}">
                      <a16:colId xmlns:a16="http://schemas.microsoft.com/office/drawing/2014/main" val="3705802245"/>
                    </a:ext>
                  </a:extLst>
                </a:gridCol>
                <a:gridCol w="2826193">
                  <a:extLst>
                    <a:ext uri="{9D8B030D-6E8A-4147-A177-3AD203B41FA5}">
                      <a16:colId xmlns:a16="http://schemas.microsoft.com/office/drawing/2014/main" val="4056328298"/>
                    </a:ext>
                  </a:extLst>
                </a:gridCol>
              </a:tblGrid>
              <a:tr h="340010">
                <a:tc gridSpan="3">
                  <a:txBody>
                    <a:bodyPr/>
                    <a:lstStyle/>
                    <a:p>
                      <a:pPr algn="ctr"/>
                      <a:r>
                        <a:rPr lang="en-US" dirty="0"/>
                        <a:t>CalHR’s “In-State” Lodging Chart</a:t>
                      </a:r>
                    </a:p>
                  </a:txBody>
                  <a:tcPr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4870496"/>
                  </a:ext>
                </a:extLst>
              </a:tr>
              <a:tr h="340010">
                <a:tc>
                  <a:txBody>
                    <a:bodyPr/>
                    <a:lstStyle/>
                    <a:p>
                      <a:r>
                        <a:rPr lang="en-US" dirty="0"/>
                        <a:t>County</a:t>
                      </a:r>
                    </a:p>
                  </a:txBody>
                  <a:tcPr/>
                </a:tc>
                <a:tc>
                  <a:txBody>
                    <a:bodyPr/>
                    <a:lstStyle/>
                    <a:p>
                      <a:pPr algn="ctr"/>
                      <a:r>
                        <a:rPr lang="en-US" dirty="0"/>
                        <a:t>Meeting</a:t>
                      </a:r>
                    </a:p>
                  </a:txBody>
                  <a:tcPr anchor="ctr"/>
                </a:tc>
                <a:tc>
                  <a:txBody>
                    <a:bodyPr/>
                    <a:lstStyle/>
                    <a:p>
                      <a:pPr algn="ctr"/>
                      <a:r>
                        <a:rPr lang="en-US" dirty="0"/>
                        <a:t>New Rate</a:t>
                      </a:r>
                    </a:p>
                  </a:txBody>
                  <a:tcPr anchor="ctr"/>
                </a:tc>
                <a:extLst>
                  <a:ext uri="{0D108BD9-81ED-4DB2-BD59-A6C34878D82A}">
                    <a16:rowId xmlns:a16="http://schemas.microsoft.com/office/drawing/2014/main" val="1671221960"/>
                  </a:ext>
                </a:extLst>
              </a:tr>
              <a:tr h="595018">
                <a:tc>
                  <a:txBody>
                    <a:bodyPr/>
                    <a:lstStyle/>
                    <a:p>
                      <a:r>
                        <a:rPr lang="en-US" dirty="0"/>
                        <a:t>Alameda</a:t>
                      </a:r>
                    </a:p>
                  </a:txBody>
                  <a:tcPr/>
                </a:tc>
                <a:tc>
                  <a:txBody>
                    <a:bodyPr/>
                    <a:lstStyle/>
                    <a:p>
                      <a:pPr algn="ctr"/>
                      <a:r>
                        <a:rPr lang="en-US" dirty="0"/>
                        <a:t>EPAC</a:t>
                      </a:r>
                    </a:p>
                    <a:p>
                      <a:pPr algn="ctr"/>
                      <a:r>
                        <a:rPr lang="en-US" dirty="0"/>
                        <a:t>TADDAC</a:t>
                      </a:r>
                    </a:p>
                  </a:txBody>
                  <a:tcPr anchor="ctr"/>
                </a:tc>
                <a:tc>
                  <a:txBody>
                    <a:bodyPr/>
                    <a:lstStyle/>
                    <a:p>
                      <a:pPr algn="ctr"/>
                      <a:r>
                        <a:rPr lang="en-US" dirty="0"/>
                        <a:t>$145</a:t>
                      </a:r>
                    </a:p>
                  </a:txBody>
                  <a:tcPr anchor="ctr"/>
                </a:tc>
                <a:extLst>
                  <a:ext uri="{0D108BD9-81ED-4DB2-BD59-A6C34878D82A}">
                    <a16:rowId xmlns:a16="http://schemas.microsoft.com/office/drawing/2014/main" val="3601178207"/>
                  </a:ext>
                </a:extLst>
              </a:tr>
              <a:tr h="595018">
                <a:tc>
                  <a:txBody>
                    <a:bodyPr/>
                    <a:lstStyle/>
                    <a:p>
                      <a:r>
                        <a:rPr lang="en-US" dirty="0"/>
                        <a:t>Los Angeles</a:t>
                      </a:r>
                    </a:p>
                  </a:txBody>
                  <a:tcPr/>
                </a:tc>
                <a:tc>
                  <a:txBody>
                    <a:bodyPr/>
                    <a:lstStyle/>
                    <a:p>
                      <a:pPr algn="ctr"/>
                      <a:r>
                        <a:rPr lang="en-US" dirty="0"/>
                        <a:t>November Joint Committee Meeting</a:t>
                      </a:r>
                    </a:p>
                  </a:txBody>
                  <a:tcPr anchor="ctr"/>
                </a:tc>
                <a:tc>
                  <a:txBody>
                    <a:bodyPr/>
                    <a:lstStyle/>
                    <a:p>
                      <a:pPr algn="ctr"/>
                      <a:r>
                        <a:rPr lang="en-US" dirty="0"/>
                        <a:t>$191</a:t>
                      </a:r>
                    </a:p>
                  </a:txBody>
                  <a:tcPr anchor="ctr"/>
                </a:tc>
                <a:extLst>
                  <a:ext uri="{0D108BD9-81ED-4DB2-BD59-A6C34878D82A}">
                    <a16:rowId xmlns:a16="http://schemas.microsoft.com/office/drawing/2014/main" val="739637424"/>
                  </a:ext>
                </a:extLst>
              </a:tr>
            </a:tbl>
          </a:graphicData>
        </a:graphic>
      </p:graphicFrame>
    </p:spTree>
    <p:extLst>
      <p:ext uri="{BB962C8B-B14F-4D97-AF65-F5344CB8AC3E}">
        <p14:creationId xmlns:p14="http://schemas.microsoft.com/office/powerpoint/2010/main" val="2188696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670856-1539-55FD-FC88-D929C1A64EA6}"/>
              </a:ext>
            </a:extLst>
          </p:cNvPr>
          <p:cNvSpPr>
            <a:spLocks noGrp="1"/>
          </p:cNvSpPr>
          <p:nvPr>
            <p:ph type="title" idx="4294967295"/>
          </p:nvPr>
        </p:nvSpPr>
        <p:spPr>
          <a:xfrm>
            <a:off x="609600" y="2651125"/>
            <a:ext cx="10972800" cy="1325563"/>
          </a:xfrm>
        </p:spPr>
        <p:txBody>
          <a:bodyPr/>
          <a:lstStyle/>
          <a:p>
            <a:r>
              <a:rPr lang="en-US" dirty="0"/>
              <a:t>Questions?</a:t>
            </a:r>
          </a:p>
        </p:txBody>
      </p:sp>
      <p:pic>
        <p:nvPicPr>
          <p:cNvPr id="6" name="Picture 5" descr="Picture of a question mark">
            <a:extLst>
              <a:ext uri="{FF2B5EF4-FFF2-40B4-BE49-F238E27FC236}">
                <a16:creationId xmlns:a16="http://schemas.microsoft.com/office/drawing/2014/main" id="{638FA0FF-8384-6F4F-8CB5-24690E76E755}"/>
              </a:ext>
              <a:ext uri="{C183D7F6-B498-43B3-948B-1728B52AA6E4}">
                <adec:decorative xmlns:adec="http://schemas.microsoft.com/office/drawing/2017/decorative" val="0"/>
              </a:ext>
            </a:extLst>
          </p:cNvPr>
          <p:cNvPicPr>
            <a:picLocks noChangeAspect="1"/>
          </p:cNvPicPr>
          <p:nvPr/>
        </p:nvPicPr>
        <p:blipFill>
          <a:blip r:embed="rId3">
            <a:biLevel thresh="50000"/>
            <a:alphaModFix amt="20000"/>
          </a:blip>
          <a:stretch>
            <a:fillRect/>
          </a:stretch>
        </p:blipFill>
        <p:spPr>
          <a:xfrm>
            <a:off x="8373711" y="1155422"/>
            <a:ext cx="4572268" cy="4572268"/>
          </a:xfrm>
          <a:prstGeom prst="rect">
            <a:avLst/>
          </a:prstGeom>
        </p:spPr>
      </p:pic>
    </p:spTree>
    <p:extLst>
      <p:ext uri="{BB962C8B-B14F-4D97-AF65-F5344CB8AC3E}">
        <p14:creationId xmlns:p14="http://schemas.microsoft.com/office/powerpoint/2010/main" val="3269202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15472F1-D24F-E448-9A57-3E83DE1A4B04}"/>
              </a:ext>
            </a:extLst>
          </p:cNvPr>
          <p:cNvSpPr txBox="1">
            <a:spLocks noGrp="1"/>
          </p:cNvSpPr>
          <p:nvPr>
            <p:ph type="title" idx="4294967295"/>
          </p:nvPr>
        </p:nvSpPr>
        <p:spPr>
          <a:xfrm>
            <a:off x="967578" y="2833436"/>
            <a:ext cx="7045453" cy="21957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a:lstStyle>
          <a:p>
            <a:pPr marL="0" marR="0" lvl="0" indent="0" algn="l" defTabSz="914400" rtl="0" eaLnBrk="1" fontAlgn="b" latinLnBrk="0" hangingPunct="1">
              <a:lnSpc>
                <a:spcPct val="110000"/>
              </a:lnSpc>
              <a:spcBef>
                <a:spcPct val="0"/>
              </a:spcBef>
              <a:spcAft>
                <a:spcPts val="0"/>
              </a:spcAft>
              <a:buClrTx/>
              <a:buSzTx/>
              <a:buFontTx/>
              <a:buNone/>
              <a:tabLst/>
              <a:defRPr/>
            </a:pPr>
            <a:r>
              <a:rPr kumimoji="0" lang="en-US" sz="3600" b="0" i="0" u="none" strike="noStrike" kern="1200" cap="none" spc="0" normalizeH="0" baseline="0" noProof="0" dirty="0">
                <a:ln>
                  <a:noFill/>
                </a:ln>
                <a:effectLst/>
                <a:uLnTx/>
                <a:uFillTx/>
                <a:latin typeface="+mj-lt"/>
                <a:ea typeface="+mj-ea"/>
                <a:cs typeface="+mj-cs"/>
              </a:rPr>
              <a:t>For more information:</a:t>
            </a:r>
          </a:p>
          <a:p>
            <a:pPr marL="0" marR="0" lvl="0" indent="0" algn="l" defTabSz="914400" rtl="0" eaLnBrk="1" fontAlgn="b" latinLnBrk="0" hangingPunct="1">
              <a:lnSpc>
                <a:spcPct val="110000"/>
              </a:lnSpc>
              <a:spcBef>
                <a:spcPct val="0"/>
              </a:spcBef>
              <a:spcAft>
                <a:spcPts val="0"/>
              </a:spcAft>
              <a:buClrTx/>
              <a:buSzTx/>
              <a:buFontTx/>
              <a:buNone/>
              <a:tabLst/>
              <a:defRPr/>
            </a:pPr>
            <a:r>
              <a:rPr lang="en-US" dirty="0"/>
              <a:t>M</a:t>
            </a:r>
            <a:r>
              <a:rPr kumimoji="0" lang="en-US" sz="3600" b="1" i="0" u="none" strike="noStrike" kern="1200" cap="none" spc="0" normalizeH="0" baseline="0" noProof="0" dirty="0">
                <a:ln>
                  <a:noFill/>
                </a:ln>
                <a:effectLst/>
                <a:uLnTx/>
                <a:uFillTx/>
                <a:latin typeface="+mj-lt"/>
                <a:ea typeface="+mj-ea"/>
                <a:cs typeface="+mj-cs"/>
              </a:rPr>
              <a:t>atthew.Reinig@cpuc.ca.gov</a:t>
            </a:r>
            <a:br>
              <a:rPr kumimoji="0" lang="en-US" sz="3600" b="1" i="0" u="none" strike="noStrike" kern="1200" cap="none" spc="0" normalizeH="0" baseline="0" noProof="0" dirty="0">
                <a:ln>
                  <a:noFill/>
                </a:ln>
                <a:effectLst/>
                <a:uLnTx/>
                <a:uFillTx/>
                <a:latin typeface="+mj-lt"/>
                <a:ea typeface="+mj-ea"/>
                <a:cs typeface="+mj-cs"/>
              </a:rPr>
            </a:br>
            <a:r>
              <a:rPr kumimoji="0" lang="en-US" sz="3600" b="1" i="0" u="none" strike="noStrike" kern="1200" cap="none" spc="0" normalizeH="0" baseline="0" noProof="0" dirty="0">
                <a:ln>
                  <a:noFill/>
                </a:ln>
                <a:effectLst/>
                <a:uLnTx/>
                <a:uFillTx/>
                <a:latin typeface="+mj-lt"/>
                <a:ea typeface="+mj-ea"/>
                <a:cs typeface="+mj-cs"/>
              </a:rPr>
              <a:t>Karen.Luong@cpuc.ca.gov</a:t>
            </a:r>
          </a:p>
        </p:txBody>
      </p:sp>
      <p:pic>
        <p:nvPicPr>
          <p:cNvPr id="11" name="Picture 10">
            <a:extLst>
              <a:ext uri="{FF2B5EF4-FFF2-40B4-BE49-F238E27FC236}">
                <a16:creationId xmlns:a16="http://schemas.microsoft.com/office/drawing/2014/main" id="{E66B1CAB-E86E-7442-ACED-7334C166A1A7}"/>
              </a:ext>
              <a:ext uri="{C183D7F6-B498-43B3-948B-1728B52AA6E4}">
                <adec:decorative xmlns:adec="http://schemas.microsoft.com/office/drawing/2017/decorative" val="1"/>
              </a:ext>
            </a:extLst>
          </p:cNvPr>
          <p:cNvPicPr>
            <a:picLocks noChangeAspect="1"/>
          </p:cNvPicPr>
          <p:nvPr/>
        </p:nvPicPr>
        <p:blipFill>
          <a:blip r:embed="rId2">
            <a:biLevel thresh="50000"/>
            <a:alphaModFix amt="20000"/>
          </a:blip>
          <a:stretch>
            <a:fillRect/>
          </a:stretch>
        </p:blipFill>
        <p:spPr>
          <a:xfrm>
            <a:off x="8389934" y="1143571"/>
            <a:ext cx="4570857" cy="4570857"/>
          </a:xfrm>
          <a:prstGeom prst="rect">
            <a:avLst/>
          </a:prstGeom>
        </p:spPr>
      </p:pic>
    </p:spTree>
    <p:extLst>
      <p:ext uri="{BB962C8B-B14F-4D97-AF65-F5344CB8AC3E}">
        <p14:creationId xmlns:p14="http://schemas.microsoft.com/office/powerpoint/2010/main" val="2871387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D2DBE1-570F-234E-FD25-48B19513057A}"/>
              </a:ext>
            </a:extLst>
          </p:cNvPr>
          <p:cNvSpPr>
            <a:spLocks noGrp="1"/>
          </p:cNvSpPr>
          <p:nvPr>
            <p:ph type="title" idx="4294967295"/>
          </p:nvPr>
        </p:nvSpPr>
        <p:spPr>
          <a:xfrm>
            <a:off x="609600" y="-1325563"/>
            <a:ext cx="10972800" cy="1325563"/>
          </a:xfrm>
        </p:spPr>
        <p:txBody>
          <a:bodyPr vert="horz" lIns="0" tIns="45720" rIns="91440" bIns="45720" rtlCol="0" anchor="b" anchorCtr="0">
            <a:noAutofit/>
          </a:bodyPr>
          <a:lstStyle/>
          <a:p>
            <a:r>
              <a:rPr lang="en-US" dirty="0"/>
              <a:t>California Public Utilities Commission (End)</a:t>
            </a:r>
          </a:p>
        </p:txBody>
      </p:sp>
      <p:pic>
        <p:nvPicPr>
          <p:cNvPr id="5" name="Picture 4" descr="(Left) Picture of California Public Utilities Commission Logo (Right) Text California Public Utilities Commission">
            <a:extLst>
              <a:ext uri="{FF2B5EF4-FFF2-40B4-BE49-F238E27FC236}">
                <a16:creationId xmlns:a16="http://schemas.microsoft.com/office/drawing/2014/main" id="{07677C39-DBAF-7F4E-A07A-79DF29F7C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00" y="1880602"/>
            <a:ext cx="7574547" cy="2135212"/>
          </a:xfrm>
          <a:prstGeom prst="rect">
            <a:avLst/>
          </a:prstGeom>
        </p:spPr>
      </p:pic>
    </p:spTree>
    <p:extLst>
      <p:ext uri="{BB962C8B-B14F-4D97-AF65-F5344CB8AC3E}">
        <p14:creationId xmlns:p14="http://schemas.microsoft.com/office/powerpoint/2010/main" val="2462472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2310E0-90EB-6C20-4F4E-216542D0D3EC}"/>
              </a:ext>
            </a:extLst>
          </p:cNvPr>
          <p:cNvSpPr>
            <a:spLocks noGrp="1"/>
          </p:cNvSpPr>
          <p:nvPr>
            <p:ph type="title"/>
          </p:nvPr>
        </p:nvSpPr>
        <p:spPr/>
        <p:txBody>
          <a:bodyPr/>
          <a:lstStyle/>
          <a:p>
            <a:r>
              <a:rPr lang="en-US" dirty="0"/>
              <a:t>Why did the State implement changes to the Travel Program?</a:t>
            </a:r>
          </a:p>
        </p:txBody>
      </p:sp>
      <p:sp>
        <p:nvSpPr>
          <p:cNvPr id="6" name="Content Placeholder 5">
            <a:extLst>
              <a:ext uri="{FF2B5EF4-FFF2-40B4-BE49-F238E27FC236}">
                <a16:creationId xmlns:a16="http://schemas.microsoft.com/office/drawing/2014/main" id="{34AA5CF6-3BC3-BC7C-121B-D70894ABEBF7}"/>
              </a:ext>
            </a:extLst>
          </p:cNvPr>
          <p:cNvSpPr>
            <a:spLocks noGrp="1"/>
          </p:cNvSpPr>
          <p:nvPr>
            <p:ph idx="1"/>
          </p:nvPr>
        </p:nvSpPr>
        <p:spPr/>
        <p:txBody>
          <a:bodyPr/>
          <a:lstStyle/>
          <a:p>
            <a:pPr marL="0" indent="0">
              <a:lnSpc>
                <a:spcPct val="100000"/>
              </a:lnSpc>
              <a:buNone/>
            </a:pPr>
            <a:endParaRPr lang="en-US" b="1" dirty="0"/>
          </a:p>
          <a:p>
            <a:pPr marL="0" indent="0">
              <a:lnSpc>
                <a:spcPct val="100000"/>
              </a:lnSpc>
              <a:buNone/>
            </a:pPr>
            <a:endParaRPr lang="en-US" b="1" dirty="0"/>
          </a:p>
          <a:p>
            <a:pPr marL="0" indent="0">
              <a:lnSpc>
                <a:spcPct val="100000"/>
              </a:lnSpc>
              <a:buNone/>
            </a:pPr>
            <a:r>
              <a:rPr lang="en-US" sz="2800" b="1" dirty="0"/>
              <a:t>Effective October 1, 2024, </a:t>
            </a:r>
            <a:r>
              <a:rPr lang="en-US" sz="2800" dirty="0"/>
              <a:t>CalHR implemented a revised business and travel expense reimbursement program. This updates aims to streamline policies and bring reimbursement rates in line with federal per diem standards set by the U.S. General Services Administration (GSA).</a:t>
            </a:r>
            <a:endParaRPr lang="en-US" sz="1200" dirty="0"/>
          </a:p>
        </p:txBody>
      </p:sp>
      <p:sp>
        <p:nvSpPr>
          <p:cNvPr id="2" name="TextBox 1">
            <a:extLst>
              <a:ext uri="{FF2B5EF4-FFF2-40B4-BE49-F238E27FC236}">
                <a16:creationId xmlns:a16="http://schemas.microsoft.com/office/drawing/2014/main" id="{392C1514-5891-ED0B-A9BF-598AAFBC6E39}"/>
              </a:ext>
            </a:extLst>
          </p:cNvPr>
          <p:cNvSpPr txBox="1"/>
          <p:nvPr/>
        </p:nvSpPr>
        <p:spPr>
          <a:xfrm>
            <a:off x="609599" y="5200471"/>
            <a:ext cx="10972800" cy="1200329"/>
          </a:xfrm>
          <a:prstGeom prst="rect">
            <a:avLst/>
          </a:prstGeom>
          <a:noFill/>
        </p:spPr>
        <p:txBody>
          <a:bodyPr wrap="square" rtlCol="0">
            <a:spAutoFit/>
          </a:bodyPr>
          <a:lstStyle/>
          <a:p>
            <a:pPr algn="ctr"/>
            <a:r>
              <a:rPr lang="en-US" sz="2400" dirty="0">
                <a:hlinkClick r:id="rId2"/>
              </a:rPr>
              <a:t>CalHR Travel Website</a:t>
            </a:r>
            <a:endParaRPr lang="en-US" sz="2400" dirty="0"/>
          </a:p>
          <a:p>
            <a:pPr algn="ctr"/>
            <a:r>
              <a:rPr lang="en-US" sz="2400" dirty="0" err="1">
                <a:hlinkClick r:id="rId3"/>
              </a:rPr>
              <a:t>CalHR</a:t>
            </a:r>
            <a:r>
              <a:rPr lang="en-US" sz="2400" dirty="0">
                <a:hlinkClick r:id="rId3"/>
              </a:rPr>
              <a:t> Travel Program FAQ</a:t>
            </a:r>
            <a:endParaRPr lang="en-US" sz="2400" dirty="0"/>
          </a:p>
          <a:p>
            <a:pPr algn="ctr"/>
            <a:r>
              <a:rPr lang="en-US" sz="2400" dirty="0">
                <a:hlinkClick r:id="rId4"/>
              </a:rPr>
              <a:t>GSA Travel Website</a:t>
            </a:r>
            <a:endParaRPr lang="en-US" sz="2400" dirty="0"/>
          </a:p>
        </p:txBody>
      </p:sp>
    </p:spTree>
    <p:extLst>
      <p:ext uri="{BB962C8B-B14F-4D97-AF65-F5344CB8AC3E}">
        <p14:creationId xmlns:p14="http://schemas.microsoft.com/office/powerpoint/2010/main" val="3164258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2310E0-90EB-6C20-4F4E-216542D0D3EC}"/>
              </a:ext>
            </a:extLst>
          </p:cNvPr>
          <p:cNvSpPr>
            <a:spLocks noGrp="1"/>
          </p:cNvSpPr>
          <p:nvPr>
            <p:ph type="title"/>
          </p:nvPr>
        </p:nvSpPr>
        <p:spPr/>
        <p:txBody>
          <a:bodyPr/>
          <a:lstStyle/>
          <a:p>
            <a:r>
              <a:rPr lang="en-US" dirty="0"/>
              <a:t>Key Elements of the new program</a:t>
            </a:r>
          </a:p>
        </p:txBody>
      </p:sp>
      <p:sp>
        <p:nvSpPr>
          <p:cNvPr id="6" name="Content Placeholder 5">
            <a:extLst>
              <a:ext uri="{FF2B5EF4-FFF2-40B4-BE49-F238E27FC236}">
                <a16:creationId xmlns:a16="http://schemas.microsoft.com/office/drawing/2014/main" id="{34AA5CF6-3BC3-BC7C-121B-D70894ABEBF7}"/>
              </a:ext>
            </a:extLst>
          </p:cNvPr>
          <p:cNvSpPr>
            <a:spLocks noGrp="1"/>
          </p:cNvSpPr>
          <p:nvPr>
            <p:ph idx="1"/>
          </p:nvPr>
        </p:nvSpPr>
        <p:spPr/>
        <p:txBody>
          <a:bodyPr/>
          <a:lstStyle/>
          <a:p>
            <a:pPr marL="0" indent="0">
              <a:lnSpc>
                <a:spcPct val="110000"/>
              </a:lnSpc>
              <a:spcBef>
                <a:spcPts val="0"/>
              </a:spcBef>
              <a:buNone/>
            </a:pPr>
            <a:endParaRPr lang="en-US" sz="2000" b="1" dirty="0"/>
          </a:p>
          <a:p>
            <a:pPr lvl="1">
              <a:lnSpc>
                <a:spcPct val="110000"/>
              </a:lnSpc>
              <a:spcBef>
                <a:spcPts val="0"/>
              </a:spcBef>
            </a:pPr>
            <a:r>
              <a:rPr lang="en-US" sz="2400" dirty="0"/>
              <a:t>Adopting the standard lodging, meal and incidental expenses (M&amp;IE) rates established by the GSA at the time of travel.</a:t>
            </a:r>
          </a:p>
          <a:p>
            <a:pPr lvl="1">
              <a:lnSpc>
                <a:spcPct val="110000"/>
              </a:lnSpc>
              <a:spcBef>
                <a:spcPts val="0"/>
              </a:spcBef>
            </a:pPr>
            <a:r>
              <a:rPr lang="en-US" sz="2400" dirty="0"/>
              <a:t>Streamlining current expense reimbursement policies and procedures while providing reimbursement of up to 75% of the GSA M&amp;IE rate for the first and last day of multi-day business travel.</a:t>
            </a:r>
            <a:endParaRPr lang="en-US" sz="1200" dirty="0"/>
          </a:p>
        </p:txBody>
      </p:sp>
    </p:spTree>
    <p:extLst>
      <p:ext uri="{BB962C8B-B14F-4D97-AF65-F5344CB8AC3E}">
        <p14:creationId xmlns:p14="http://schemas.microsoft.com/office/powerpoint/2010/main" val="3226226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95C73-F41A-FBA6-DB41-9917BC642B52}"/>
              </a:ext>
            </a:extLst>
          </p:cNvPr>
          <p:cNvSpPr>
            <a:spLocks noGrp="1"/>
          </p:cNvSpPr>
          <p:nvPr>
            <p:ph type="title"/>
          </p:nvPr>
        </p:nvSpPr>
        <p:spPr/>
        <p:txBody>
          <a:bodyPr/>
          <a:lstStyle/>
          <a:p>
            <a:r>
              <a:rPr lang="en-US" b="1" dirty="0"/>
              <a:t>M&amp;IE and Lodging Reimbursement</a:t>
            </a:r>
            <a:endParaRPr lang="en-US" dirty="0"/>
          </a:p>
        </p:txBody>
      </p:sp>
      <p:sp>
        <p:nvSpPr>
          <p:cNvPr id="3" name="Content Placeholder 2">
            <a:extLst>
              <a:ext uri="{FF2B5EF4-FFF2-40B4-BE49-F238E27FC236}">
                <a16:creationId xmlns:a16="http://schemas.microsoft.com/office/drawing/2014/main" id="{56D7029C-1D70-91C5-63C5-D456D8FEC67D}"/>
              </a:ext>
            </a:extLst>
          </p:cNvPr>
          <p:cNvSpPr>
            <a:spLocks noGrp="1"/>
          </p:cNvSpPr>
          <p:nvPr>
            <p:ph idx="1"/>
          </p:nvPr>
        </p:nvSpPr>
        <p:spPr/>
        <p:txBody>
          <a:bodyPr/>
          <a:lstStyle/>
          <a:p>
            <a:pPr marL="0" indent="0">
              <a:buNone/>
            </a:pPr>
            <a:endParaRPr lang="en-US" dirty="0"/>
          </a:p>
          <a:p>
            <a:endParaRPr lang="en-US" dirty="0"/>
          </a:p>
          <a:p>
            <a:pPr marL="0" indent="0" algn="ctr">
              <a:buNone/>
            </a:pPr>
            <a:r>
              <a:rPr lang="en-US" sz="2800" dirty="0"/>
              <a:t>In accordance with CalHR policy, reimbursement shall be for actual, necessary, and appropriate business and travel expenses incurred fifty (50) miles or more from home or headquarters.</a:t>
            </a:r>
          </a:p>
        </p:txBody>
      </p:sp>
    </p:spTree>
    <p:extLst>
      <p:ext uri="{BB962C8B-B14F-4D97-AF65-F5344CB8AC3E}">
        <p14:creationId xmlns:p14="http://schemas.microsoft.com/office/powerpoint/2010/main" val="2300619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04F24-2FEF-484D-B18F-B649BB8CCAE4}"/>
              </a:ext>
            </a:extLst>
          </p:cNvPr>
          <p:cNvSpPr>
            <a:spLocks noGrp="1"/>
          </p:cNvSpPr>
          <p:nvPr>
            <p:ph type="title"/>
          </p:nvPr>
        </p:nvSpPr>
        <p:spPr>
          <a:xfrm>
            <a:off x="609600" y="2549236"/>
            <a:ext cx="9601200" cy="750592"/>
          </a:xfrm>
        </p:spPr>
        <p:txBody>
          <a:bodyPr>
            <a:normAutofit fontScale="90000"/>
          </a:bodyPr>
          <a:lstStyle/>
          <a:p>
            <a:r>
              <a:rPr lang="en-US" b="1" dirty="0"/>
              <a:t>Meal and Incidental Expenses (M&amp;IE)</a:t>
            </a:r>
          </a:p>
        </p:txBody>
      </p:sp>
    </p:spTree>
    <p:extLst>
      <p:ext uri="{BB962C8B-B14F-4D97-AF65-F5344CB8AC3E}">
        <p14:creationId xmlns:p14="http://schemas.microsoft.com/office/powerpoint/2010/main" val="4046933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1B3BB-D2A6-FE4A-82FE-449E6405B4B6}"/>
              </a:ext>
            </a:extLst>
          </p:cNvPr>
          <p:cNvSpPr>
            <a:spLocks noGrp="1"/>
          </p:cNvSpPr>
          <p:nvPr>
            <p:ph type="title"/>
          </p:nvPr>
        </p:nvSpPr>
        <p:spPr/>
        <p:txBody>
          <a:bodyPr/>
          <a:lstStyle/>
          <a:p>
            <a:r>
              <a:rPr lang="en-US" b="1" dirty="0"/>
              <a:t>Meal and Incidental Expenses (M&amp;IE) Timeframes</a:t>
            </a:r>
            <a:endParaRPr lang="en-US" dirty="0"/>
          </a:p>
        </p:txBody>
      </p:sp>
      <p:graphicFrame>
        <p:nvGraphicFramePr>
          <p:cNvPr id="11" name="Table 10" descr="Table showing breakdown of travel status hours and maximum reimbursement amounts for meal and incidental expense.">
            <a:extLst>
              <a:ext uri="{FF2B5EF4-FFF2-40B4-BE49-F238E27FC236}">
                <a16:creationId xmlns:a16="http://schemas.microsoft.com/office/drawing/2014/main" id="{39381177-5293-C2D8-BD49-D7F2492B7317}"/>
              </a:ext>
            </a:extLst>
          </p:cNvPr>
          <p:cNvGraphicFramePr>
            <a:graphicFrameLocks noGrp="1"/>
          </p:cNvGraphicFramePr>
          <p:nvPr>
            <p:extLst>
              <p:ext uri="{D42A27DB-BD31-4B8C-83A1-F6EECF244321}">
                <p14:modId xmlns:p14="http://schemas.microsoft.com/office/powerpoint/2010/main" val="1913892874"/>
              </p:ext>
            </p:extLst>
          </p:nvPr>
        </p:nvGraphicFramePr>
        <p:xfrm>
          <a:off x="609601" y="1832186"/>
          <a:ext cx="10972800" cy="4351338"/>
        </p:xfrm>
        <a:graphic>
          <a:graphicData uri="http://schemas.openxmlformats.org/drawingml/2006/table">
            <a:tbl>
              <a:tblPr firstRow="1" bandRow="1">
                <a:tableStyleId>{6E25E649-3F16-4E02-A733-19D2CDBF48F0}</a:tableStyleId>
              </a:tblPr>
              <a:tblGrid>
                <a:gridCol w="1957506">
                  <a:extLst>
                    <a:ext uri="{9D8B030D-6E8A-4147-A177-3AD203B41FA5}">
                      <a16:colId xmlns:a16="http://schemas.microsoft.com/office/drawing/2014/main" val="1725615388"/>
                    </a:ext>
                  </a:extLst>
                </a:gridCol>
                <a:gridCol w="2374268">
                  <a:extLst>
                    <a:ext uri="{9D8B030D-6E8A-4147-A177-3AD203B41FA5}">
                      <a16:colId xmlns:a16="http://schemas.microsoft.com/office/drawing/2014/main" val="1982601348"/>
                    </a:ext>
                  </a:extLst>
                </a:gridCol>
                <a:gridCol w="6641026">
                  <a:extLst>
                    <a:ext uri="{9D8B030D-6E8A-4147-A177-3AD203B41FA5}">
                      <a16:colId xmlns:a16="http://schemas.microsoft.com/office/drawing/2014/main" val="1914607198"/>
                    </a:ext>
                  </a:extLst>
                </a:gridCol>
              </a:tblGrid>
              <a:tr h="725223">
                <a:tc>
                  <a:txBody>
                    <a:bodyPr/>
                    <a:lstStyle/>
                    <a:p>
                      <a:pPr algn="ctr"/>
                      <a:r>
                        <a:rPr lang="en-US" dirty="0"/>
                        <a:t>When travel status 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Maximum reimbursement for actual expenses 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9337921"/>
                  </a:ext>
                </a:extLst>
              </a:tr>
              <a:tr h="725223">
                <a:tc>
                  <a:txBody>
                    <a:bodyPr/>
                    <a:lstStyle/>
                    <a:p>
                      <a:pPr algn="ctr"/>
                      <a:r>
                        <a:rPr lang="en-US" dirty="0"/>
                        <a:t>Less than 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Not eligible for meal and incidental expense reimbursement.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4775489"/>
                  </a:ext>
                </a:extLst>
              </a:tr>
              <a:tr h="725223">
                <a:tc>
                  <a:txBody>
                    <a:bodyPr/>
                    <a:lstStyle/>
                    <a:p>
                      <a:pPr algn="ctr"/>
                      <a:r>
                        <a:rPr lang="en-US" dirty="0"/>
                        <a:t>12-24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Up to 75% of the applicable meal and in a travel 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364611"/>
                  </a:ext>
                </a:extLst>
              </a:tr>
              <a:tr h="725223">
                <a:tc rowSpan="3">
                  <a:txBody>
                    <a:bodyPr/>
                    <a:lstStyle/>
                    <a:p>
                      <a:pPr algn="ctr"/>
                      <a:r>
                        <a:rPr lang="en-US" dirty="0"/>
                        <a:t>24 hours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The day of departure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Up to 75% of the applicable meal and incidental expense standard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4194106"/>
                  </a:ext>
                </a:extLst>
              </a:tr>
              <a:tr h="725223">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Full continuous day(s) of travel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Up to 100% of the applicable meal and incidental expense standard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119763"/>
                  </a:ext>
                </a:extLst>
              </a:tr>
              <a:tr h="725223">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The last day of travel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 to 75% of the applicable meal and incidental expense standard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5642882"/>
                  </a:ext>
                </a:extLst>
              </a:tr>
            </a:tbl>
          </a:graphicData>
        </a:graphic>
      </p:graphicFrame>
    </p:spTree>
    <p:extLst>
      <p:ext uri="{BB962C8B-B14F-4D97-AF65-F5344CB8AC3E}">
        <p14:creationId xmlns:p14="http://schemas.microsoft.com/office/powerpoint/2010/main" val="1994550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1B3BB-D2A6-FE4A-82FE-449E6405B4B6}"/>
              </a:ext>
            </a:extLst>
          </p:cNvPr>
          <p:cNvSpPr>
            <a:spLocks noGrp="1"/>
          </p:cNvSpPr>
          <p:nvPr>
            <p:ph type="title"/>
          </p:nvPr>
        </p:nvSpPr>
        <p:spPr/>
        <p:txBody>
          <a:bodyPr/>
          <a:lstStyle/>
          <a:p>
            <a:r>
              <a:rPr lang="en-US" b="1" dirty="0"/>
              <a:t>Meal and Incidental Expenses (M&amp;IE) Breakdowns</a:t>
            </a:r>
            <a:endParaRPr lang="en-US" dirty="0"/>
          </a:p>
        </p:txBody>
      </p:sp>
      <p:graphicFrame>
        <p:nvGraphicFramePr>
          <p:cNvPr id="11" name="Table 10" descr="Table showing breakdown of maximum meal and incidental reimbursement expense including first and last day of travel.">
            <a:extLst>
              <a:ext uri="{FF2B5EF4-FFF2-40B4-BE49-F238E27FC236}">
                <a16:creationId xmlns:a16="http://schemas.microsoft.com/office/drawing/2014/main" id="{39381177-5293-C2D8-BD49-D7F2492B7317}"/>
              </a:ext>
            </a:extLst>
          </p:cNvPr>
          <p:cNvGraphicFramePr>
            <a:graphicFrameLocks noGrp="1"/>
          </p:cNvGraphicFramePr>
          <p:nvPr>
            <p:extLst>
              <p:ext uri="{D42A27DB-BD31-4B8C-83A1-F6EECF244321}">
                <p14:modId xmlns:p14="http://schemas.microsoft.com/office/powerpoint/2010/main" val="2020571992"/>
              </p:ext>
            </p:extLst>
          </p:nvPr>
        </p:nvGraphicFramePr>
        <p:xfrm>
          <a:off x="609601" y="1832186"/>
          <a:ext cx="10943967" cy="2194560"/>
        </p:xfrm>
        <a:graphic>
          <a:graphicData uri="http://schemas.openxmlformats.org/drawingml/2006/table">
            <a:tbl>
              <a:tblPr firstRow="1" bandRow="1">
                <a:tableStyleId>{6E25E649-3F16-4E02-A733-19D2CDBF48F0}</a:tableStyleId>
              </a:tblPr>
              <a:tblGrid>
                <a:gridCol w="2460600">
                  <a:extLst>
                    <a:ext uri="{9D8B030D-6E8A-4147-A177-3AD203B41FA5}">
                      <a16:colId xmlns:a16="http://schemas.microsoft.com/office/drawing/2014/main" val="1725615388"/>
                    </a:ext>
                  </a:extLst>
                </a:gridCol>
                <a:gridCol w="1265555">
                  <a:extLst>
                    <a:ext uri="{9D8B030D-6E8A-4147-A177-3AD203B41FA5}">
                      <a16:colId xmlns:a16="http://schemas.microsoft.com/office/drawing/2014/main" val="1982601348"/>
                    </a:ext>
                  </a:extLst>
                </a:gridCol>
                <a:gridCol w="1082437">
                  <a:extLst>
                    <a:ext uri="{9D8B030D-6E8A-4147-A177-3AD203B41FA5}">
                      <a16:colId xmlns:a16="http://schemas.microsoft.com/office/drawing/2014/main" val="1914607198"/>
                    </a:ext>
                  </a:extLst>
                </a:gridCol>
                <a:gridCol w="1145302">
                  <a:extLst>
                    <a:ext uri="{9D8B030D-6E8A-4147-A177-3AD203B41FA5}">
                      <a16:colId xmlns:a16="http://schemas.microsoft.com/office/drawing/2014/main" val="4036854784"/>
                    </a:ext>
                  </a:extLst>
                </a:gridCol>
                <a:gridCol w="2446655">
                  <a:extLst>
                    <a:ext uri="{9D8B030D-6E8A-4147-A177-3AD203B41FA5}">
                      <a16:colId xmlns:a16="http://schemas.microsoft.com/office/drawing/2014/main" val="2580408128"/>
                    </a:ext>
                  </a:extLst>
                </a:gridCol>
                <a:gridCol w="2543418">
                  <a:extLst>
                    <a:ext uri="{9D8B030D-6E8A-4147-A177-3AD203B41FA5}">
                      <a16:colId xmlns:a16="http://schemas.microsoft.com/office/drawing/2014/main" val="1949656458"/>
                    </a:ext>
                  </a:extLst>
                </a:gridCol>
              </a:tblGrid>
              <a:tr h="384933">
                <a:tc>
                  <a:txBody>
                    <a:bodyPr/>
                    <a:lstStyle/>
                    <a:p>
                      <a:pPr algn="ctr"/>
                      <a:r>
                        <a:rPr lang="en-US" dirty="0"/>
                        <a:t>When travel status 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Breakfast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Lunch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Dinner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Incidental</a:t>
                      </a:r>
                    </a:p>
                    <a:p>
                      <a:pPr algn="ctr"/>
                      <a:r>
                        <a:rPr lang="en-US" dirty="0"/>
                        <a:t>Expenses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First &amp; Last Day of Travel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9337921"/>
                  </a:ext>
                </a:extLst>
              </a:tr>
              <a:tr h="303659">
                <a:tc>
                  <a:txBody>
                    <a:bodyPr/>
                    <a:lstStyle/>
                    <a:p>
                      <a:pPr algn="ctr"/>
                      <a:r>
                        <a:rPr lang="en-US" dirty="0"/>
                        <a:t>12 – 24 hours</a:t>
                      </a:r>
                    </a:p>
                    <a:p>
                      <a:pPr algn="ctr"/>
                      <a:r>
                        <a:rPr lang="en-US" dirty="0"/>
                        <a:t>Day of Departure</a:t>
                      </a:r>
                    </a:p>
                    <a:p>
                      <a:pPr algn="ctr"/>
                      <a:r>
                        <a:rPr lang="en-US" dirty="0"/>
                        <a:t>Last Day of Travel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$14.25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Up to $51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6536414"/>
                  </a:ext>
                </a:extLst>
              </a:tr>
              <a:tr h="303659">
                <a:tc>
                  <a:txBody>
                    <a:bodyPr/>
                    <a:lstStyle/>
                    <a:p>
                      <a:pPr algn="ctr"/>
                      <a:r>
                        <a:rPr lang="en-US" dirty="0"/>
                        <a:t>Full Continuous 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Up to $68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4775489"/>
                  </a:ext>
                </a:extLst>
              </a:tr>
            </a:tbl>
          </a:graphicData>
        </a:graphic>
      </p:graphicFrame>
      <p:sp>
        <p:nvSpPr>
          <p:cNvPr id="3" name="TextBox 2">
            <a:extLst>
              <a:ext uri="{FF2B5EF4-FFF2-40B4-BE49-F238E27FC236}">
                <a16:creationId xmlns:a16="http://schemas.microsoft.com/office/drawing/2014/main" id="{9F88E594-98E3-19E3-E214-31A23640E218}"/>
              </a:ext>
            </a:extLst>
          </p:cNvPr>
          <p:cNvSpPr txBox="1"/>
          <p:nvPr/>
        </p:nvSpPr>
        <p:spPr>
          <a:xfrm>
            <a:off x="534099" y="4026746"/>
            <a:ext cx="11019469" cy="2308324"/>
          </a:xfrm>
          <a:prstGeom prst="rect">
            <a:avLst/>
          </a:prstGeom>
          <a:noFill/>
        </p:spPr>
        <p:txBody>
          <a:bodyPr wrap="square" rtlCol="0">
            <a:spAutoFit/>
          </a:bodyPr>
          <a:lstStyle/>
          <a:p>
            <a:pPr marL="285750" indent="-285750">
              <a:buFont typeface="Arial" panose="020B0604020202020204" pitchFamily="34" charset="0"/>
              <a:buChar char="•"/>
            </a:pPr>
            <a:r>
              <a:rPr lang="en-US" dirty="0"/>
              <a:t>Receipts are not required to claim meal and incidental expenses up to the maximum allowable reimbursement rates specified above. However, travelers should maintain receipts for meals as substantiation that the amount claimed does not exceed actual expenses. The California Public Utilities Commission reserves the right to request receipts at any time. </a:t>
            </a:r>
          </a:p>
          <a:p>
            <a:pPr marL="285750" indent="-285750">
              <a:buFont typeface="Arial" panose="020B0604020202020204" pitchFamily="34" charset="0"/>
              <a:buChar char="•"/>
            </a:pPr>
            <a:r>
              <a:rPr lang="en-US" dirty="0"/>
              <a:t>If travel precludes consuming meal(s) provided by the state, or included in hotel expenses, or at conferences/registration events due to time constraints or other considerations such as reasonable accommodation, reimbursement may be provided in accordance with established policy rates, provided an alternate meal was purchased.</a:t>
            </a:r>
          </a:p>
        </p:txBody>
      </p:sp>
    </p:spTree>
    <p:extLst>
      <p:ext uri="{BB962C8B-B14F-4D97-AF65-F5344CB8AC3E}">
        <p14:creationId xmlns:p14="http://schemas.microsoft.com/office/powerpoint/2010/main" val="2965018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0E20F-2447-FDAC-C114-329848009C64}"/>
              </a:ext>
            </a:extLst>
          </p:cNvPr>
          <p:cNvSpPr>
            <a:spLocks noGrp="1"/>
          </p:cNvSpPr>
          <p:nvPr>
            <p:ph type="title"/>
          </p:nvPr>
        </p:nvSpPr>
        <p:spPr/>
        <p:txBody>
          <a:bodyPr/>
          <a:lstStyle/>
          <a:p>
            <a:pPr marL="0" indent="0">
              <a:buNone/>
            </a:pPr>
            <a:r>
              <a:rPr lang="en-US" b="1" dirty="0"/>
              <a:t>Sample Scenario 1 – Travel of Less Than 12 Hours</a:t>
            </a:r>
          </a:p>
        </p:txBody>
      </p:sp>
      <p:sp>
        <p:nvSpPr>
          <p:cNvPr id="3" name="Content Placeholder 2">
            <a:extLst>
              <a:ext uri="{FF2B5EF4-FFF2-40B4-BE49-F238E27FC236}">
                <a16:creationId xmlns:a16="http://schemas.microsoft.com/office/drawing/2014/main" id="{6313075C-E511-9F9A-B00B-773506BE5947}"/>
              </a:ext>
            </a:extLst>
          </p:cNvPr>
          <p:cNvSpPr>
            <a:spLocks noGrp="1"/>
          </p:cNvSpPr>
          <p:nvPr>
            <p:ph idx="1"/>
          </p:nvPr>
        </p:nvSpPr>
        <p:spPr/>
        <p:txBody>
          <a:bodyPr/>
          <a:lstStyle/>
          <a:p>
            <a:pPr marL="0" indent="0">
              <a:buNone/>
            </a:pPr>
            <a:r>
              <a:rPr lang="en-US" dirty="0"/>
              <a:t>A traveler’s trip is less than 12 hours. Is the traveler eligible to receive reimbursement for any M&amp;IE?</a:t>
            </a:r>
          </a:p>
          <a:p>
            <a:pPr marL="0" indent="0">
              <a:buNone/>
            </a:pPr>
            <a:endParaRPr lang="en-US" dirty="0"/>
          </a:p>
          <a:p>
            <a:pPr marL="0" indent="0">
              <a:buNone/>
            </a:pPr>
            <a:r>
              <a:rPr lang="en-US" dirty="0"/>
              <a:t>No. Travel of less than 12 hours is not eligible for M&amp;IE reimbursement.​</a:t>
            </a:r>
          </a:p>
          <a:p>
            <a:pPr marL="0" indent="0">
              <a:buNone/>
            </a:pPr>
            <a:endParaRPr lang="en-US" dirty="0"/>
          </a:p>
          <a:p>
            <a:pPr marL="0" indent="0">
              <a:buNone/>
            </a:pPr>
            <a:r>
              <a:rPr lang="en-US" b="1" dirty="0"/>
              <a:t>Example: </a:t>
            </a:r>
            <a:r>
              <a:rPr lang="en-US" dirty="0"/>
              <a:t>Travel begins at 6 a.m. and ends at 5 p.m. on the same day. </a:t>
            </a:r>
          </a:p>
        </p:txBody>
      </p:sp>
    </p:spTree>
    <p:extLst>
      <p:ext uri="{BB962C8B-B14F-4D97-AF65-F5344CB8AC3E}">
        <p14:creationId xmlns:p14="http://schemas.microsoft.com/office/powerpoint/2010/main" val="1205460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0E20F-2447-FDAC-C114-329848009C64}"/>
              </a:ext>
            </a:extLst>
          </p:cNvPr>
          <p:cNvSpPr>
            <a:spLocks noGrp="1"/>
          </p:cNvSpPr>
          <p:nvPr>
            <p:ph type="title"/>
          </p:nvPr>
        </p:nvSpPr>
        <p:spPr/>
        <p:txBody>
          <a:bodyPr/>
          <a:lstStyle/>
          <a:p>
            <a:pPr marL="0" indent="0">
              <a:buNone/>
            </a:pPr>
            <a:r>
              <a:rPr lang="en-US" b="1" dirty="0"/>
              <a:t>Sample Scenario 2 – </a:t>
            </a:r>
            <a:br>
              <a:rPr lang="en-US" b="1" dirty="0"/>
            </a:br>
            <a:r>
              <a:rPr lang="en-US" b="1" dirty="0"/>
              <a:t>Travel of At Least 12 Hours But Less Than 24 Hours </a:t>
            </a:r>
          </a:p>
        </p:txBody>
      </p:sp>
      <p:sp>
        <p:nvSpPr>
          <p:cNvPr id="3" name="Content Placeholder 2">
            <a:extLst>
              <a:ext uri="{FF2B5EF4-FFF2-40B4-BE49-F238E27FC236}">
                <a16:creationId xmlns:a16="http://schemas.microsoft.com/office/drawing/2014/main" id="{6313075C-E511-9F9A-B00B-773506BE5947}"/>
              </a:ext>
            </a:extLst>
          </p:cNvPr>
          <p:cNvSpPr>
            <a:spLocks noGrp="1"/>
          </p:cNvSpPr>
          <p:nvPr>
            <p:ph idx="1"/>
          </p:nvPr>
        </p:nvSpPr>
        <p:spPr/>
        <p:txBody>
          <a:bodyPr/>
          <a:lstStyle/>
          <a:p>
            <a:pPr marL="0" indent="0">
              <a:buNone/>
            </a:pPr>
            <a:r>
              <a:rPr lang="en-US" dirty="0"/>
              <a:t>A traveler’s trip is 13 hours on the same day. What M&amp;IE reimbursement rate is the traveler eligible for?</a:t>
            </a:r>
          </a:p>
          <a:p>
            <a:pPr marL="0" indent="0">
              <a:buNone/>
            </a:pPr>
            <a:endParaRPr lang="en-US" dirty="0"/>
          </a:p>
          <a:p>
            <a:pPr marL="0" indent="0">
              <a:buNone/>
            </a:pPr>
            <a:r>
              <a:rPr lang="en-US" dirty="0"/>
              <a:t>Up to 75% of the applicable M&amp;IE standard rate (up to $51).</a:t>
            </a:r>
          </a:p>
          <a:p>
            <a:pPr>
              <a:buFont typeface="Arial" panose="020B0604020202020204" pitchFamily="34" charset="0"/>
              <a:buChar char="•"/>
            </a:pPr>
            <a:endParaRPr lang="en-US" dirty="0"/>
          </a:p>
          <a:p>
            <a:pPr marL="0" indent="0">
              <a:buNone/>
            </a:pPr>
            <a:r>
              <a:rPr lang="en-US" b="1" dirty="0"/>
              <a:t>Example: </a:t>
            </a:r>
            <a:r>
              <a:rPr lang="en-US" dirty="0"/>
              <a:t>Travel begins at 6 a.m. and ends at 7 p.m. on the same day.</a:t>
            </a:r>
          </a:p>
        </p:txBody>
      </p:sp>
    </p:spTree>
    <p:extLst>
      <p:ext uri="{BB962C8B-B14F-4D97-AF65-F5344CB8AC3E}">
        <p14:creationId xmlns:p14="http://schemas.microsoft.com/office/powerpoint/2010/main" val="347243892"/>
      </p:ext>
    </p:extLst>
  </p:cSld>
  <p:clrMapOvr>
    <a:masterClrMapping/>
  </p:clrMapOvr>
</p:sld>
</file>

<file path=ppt/theme/theme1.xml><?xml version="1.0" encoding="utf-8"?>
<a:theme xmlns:a="http://schemas.openxmlformats.org/drawingml/2006/main" name="CPUC Whit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presentation_0221" id="{327D9AEB-2F70-1D49-9CB4-4BD0D9136A18}" vid="{B0390DC8-EBFC-934B-A85E-058264A3F2BF}"/>
    </a:ext>
  </a:extLst>
</a:theme>
</file>

<file path=ppt/theme/theme2.xml><?xml version="1.0" encoding="utf-8"?>
<a:theme xmlns:a="http://schemas.openxmlformats.org/drawingml/2006/main" name="CPUC Pale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presentation_0221" id="{327D9AEB-2F70-1D49-9CB4-4BD0D9136A18}" vid="{B3FE827D-2CEA-D440-9657-D90C23529458}"/>
    </a:ext>
  </a:extLst>
</a:theme>
</file>

<file path=ppt/theme/theme3.xml><?xml version="1.0" encoding="utf-8"?>
<a:theme xmlns:a="http://schemas.openxmlformats.org/drawingml/2006/main" name="CPUC Dark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presentation_0221" id="{327D9AEB-2F70-1D49-9CB4-4BD0D9136A18}" vid="{0883F92F-9246-D84A-9134-7698F27FC5C4}"/>
    </a:ext>
  </a:extLst>
</a:theme>
</file>

<file path=ppt/theme/theme4.xml><?xml version="1.0" encoding="utf-8"?>
<a:theme xmlns:a="http://schemas.openxmlformats.org/drawingml/2006/main" name="CPUC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presentation_0221" id="{327D9AEB-2F70-1D49-9CB4-4BD0D9136A18}" vid="{7CDC2F98-AC07-0B43-9FC9-28AF319968BE}"/>
    </a:ext>
  </a:extLst>
</a:theme>
</file>

<file path=ppt/theme/theme5.xml><?xml version="1.0" encoding="utf-8"?>
<a:theme xmlns:a="http://schemas.openxmlformats.org/drawingml/2006/main" name="CPUC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presentation_0221" id="{327D9AEB-2F70-1D49-9CB4-4BD0D9136A18}" vid="{49CCA53C-6DD9-7D4F-AE7D-79F948514E8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CPUC White</Template>
  <TotalTime>231</TotalTime>
  <Words>859</Words>
  <Application>Microsoft Office PowerPoint</Application>
  <PresentationFormat>Widescreen</PresentationFormat>
  <Paragraphs>102</Paragraphs>
  <Slides>15</Slides>
  <Notes>2</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15</vt:i4>
      </vt:variant>
    </vt:vector>
  </HeadingPairs>
  <TitlesOfParts>
    <vt:vector size="23" baseType="lpstr">
      <vt:lpstr>Arial</vt:lpstr>
      <vt:lpstr>Calibri</vt:lpstr>
      <vt:lpstr>Century Gothic</vt:lpstr>
      <vt:lpstr>CPUC White</vt:lpstr>
      <vt:lpstr>CPUC Pale Gold</vt:lpstr>
      <vt:lpstr>CPUC Dark Blue</vt:lpstr>
      <vt:lpstr>CPUC Blue</vt:lpstr>
      <vt:lpstr>CPUC Gold</vt:lpstr>
      <vt:lpstr>Travel Reimbursement Updates Effective for Travel on or after October 1, 2024</vt:lpstr>
      <vt:lpstr>Why did the State implement changes to the Travel Program?</vt:lpstr>
      <vt:lpstr>Key Elements of the new program</vt:lpstr>
      <vt:lpstr>M&amp;IE and Lodging Reimbursement</vt:lpstr>
      <vt:lpstr>Meal and Incidental Expenses (M&amp;IE)</vt:lpstr>
      <vt:lpstr>Meal and Incidental Expenses (M&amp;IE) Timeframes</vt:lpstr>
      <vt:lpstr>Meal and Incidental Expenses (M&amp;IE) Breakdowns</vt:lpstr>
      <vt:lpstr>Sample Scenario 1 – Travel of Less Than 12 Hours</vt:lpstr>
      <vt:lpstr>Sample Scenario 2 –  Travel of At Least 12 Hours But Less Than 24 Hours </vt:lpstr>
      <vt:lpstr>Sample Scenario 3 –  Travel of At Least 12 Hours but Less Than 24 Hours</vt:lpstr>
      <vt:lpstr>Lodging Reimbursement</vt:lpstr>
      <vt:lpstr>Lodging Reimbursement Chart</vt:lpstr>
      <vt:lpstr>Questions?</vt:lpstr>
      <vt:lpstr>For more information: Matthew.Reinig@cpuc.ca.gov Karen.Luong@cpuc.ca.gov</vt:lpstr>
      <vt:lpstr>California Public Utilities Commission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for Presentation</dc:title>
  <dc:creator>Karen Luong</dc:creator>
  <cp:lastModifiedBy>Matthew Reinig</cp:lastModifiedBy>
  <cp:revision>14</cp:revision>
  <dcterms:created xsi:type="dcterms:W3CDTF">2021-02-04T20:02:28Z</dcterms:created>
  <dcterms:modified xsi:type="dcterms:W3CDTF">2024-10-04T22:20:06Z</dcterms:modified>
</cp:coreProperties>
</file>