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89"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45" autoAdjust="0"/>
    <p:restoredTop sz="94724" autoAdjust="0"/>
  </p:normalViewPr>
  <p:slideViewPr>
    <p:cSldViewPr snapToGrid="0">
      <p:cViewPr varScale="1">
        <p:scale>
          <a:sx n="106" d="100"/>
          <a:sy n="106" d="100"/>
        </p:scale>
        <p:origin x="132" y="96"/>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4"/>
            <a:ext cx="11298932" cy="3338149"/>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tx1">
                    <a:lumMod val="75000"/>
                    <a:lumOff val="2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Date Placeholder 7">
            <a:extLst>
              <a:ext uri="{FF2B5EF4-FFF2-40B4-BE49-F238E27FC236}">
                <a16:creationId xmlns:a16="http://schemas.microsoft.com/office/drawing/2014/main" id="{7FA0ACE7-29A8-47D3-A7D9-257B711D8023}"/>
              </a:ext>
            </a:extLst>
          </p:cNvPr>
          <p:cNvSpPr>
            <a:spLocks noGrp="1"/>
          </p:cNvSpPr>
          <p:nvPr>
            <p:ph type="dt" sz="half" idx="10"/>
          </p:nvPr>
        </p:nvSpPr>
        <p:spPr/>
        <p:txBody>
          <a:bodyPr/>
          <a:lstStyle/>
          <a:p>
            <a:fld id="{ED291B17-9318-49DB-B28B-6E5994AE9581}" type="datetime1">
              <a:rPr lang="en-US" smtClean="0"/>
              <a:t>9/5/2024</a:t>
            </a:fld>
            <a:endParaRPr lang="en-US" dirty="0"/>
          </a:p>
        </p:txBody>
      </p:sp>
      <p:sp>
        <p:nvSpPr>
          <p:cNvPr id="9" name="Footer Placeholder 8">
            <a:extLst>
              <a:ext uri="{FF2B5EF4-FFF2-40B4-BE49-F238E27FC236}">
                <a16:creationId xmlns:a16="http://schemas.microsoft.com/office/drawing/2014/main" id="{DEC604B9-52E9-4810-8359-47206518D03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5898A89F-CA25-400F-B05A-AECBF2517E4F}"/>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653865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ED4963-E985-44C4-B8C4-FDD613B7C2F8}" type="datetime1">
              <a:rPr lang="en-US" smtClean="0"/>
              <a:t>9/5/2024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5038936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058151" y="599725"/>
            <a:ext cx="3687316" cy="5816950"/>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204200" y="863600"/>
            <a:ext cx="3124200" cy="4807326"/>
          </a:xfrm>
        </p:spPr>
        <p:txBody>
          <a:bodyPr vert="eaVert" anchor="ctr"/>
          <a:lstStyle>
            <a:lvl1pPr>
              <a:defRPr>
                <a:solidFill>
                  <a:srgbClr val="FFFF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774923" y="863600"/>
            <a:ext cx="7161625" cy="4807326"/>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F6423B97-A5D4-47B9-8861-73B3707A04CF}"/>
              </a:ext>
            </a:extLst>
          </p:cNvPr>
          <p:cNvSpPr/>
          <p:nvPr/>
        </p:nvSpPr>
        <p:spPr>
          <a:xfrm>
            <a:off x="446534" y="457200"/>
            <a:ext cx="3703320" cy="94997"/>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9" name="Rectangle 8">
            <a:extLst>
              <a:ext uri="{FF2B5EF4-FFF2-40B4-BE49-F238E27FC236}">
                <a16:creationId xmlns:a16="http://schemas.microsoft.com/office/drawing/2014/main" id="{1AEC0421-37B4-4481-A10D-69FDF5EC7909}"/>
              </a:ext>
            </a:extLst>
          </p:cNvPr>
          <p:cNvSpPr/>
          <p:nvPr/>
        </p:nvSpPr>
        <p:spPr>
          <a:xfrm>
            <a:off x="8042147" y="453643"/>
            <a:ext cx="3703320" cy="98554"/>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a:extLst>
              <a:ext uri="{FF2B5EF4-FFF2-40B4-BE49-F238E27FC236}">
                <a16:creationId xmlns:a16="http://schemas.microsoft.com/office/drawing/2014/main" id="{5F7265B5-9F97-4F1E-99E9-74F7B7E62337}"/>
              </a:ext>
            </a:extLst>
          </p:cNvPr>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Date Placeholder 10">
            <a:extLst>
              <a:ext uri="{FF2B5EF4-FFF2-40B4-BE49-F238E27FC236}">
                <a16:creationId xmlns:a16="http://schemas.microsoft.com/office/drawing/2014/main" id="{5C74A470-3BD3-4F33-80E5-67E6E87FCBE7}"/>
              </a:ext>
            </a:extLst>
          </p:cNvPr>
          <p:cNvSpPr>
            <a:spLocks noGrp="1"/>
          </p:cNvSpPr>
          <p:nvPr>
            <p:ph type="dt" sz="half" idx="10"/>
          </p:nvPr>
        </p:nvSpPr>
        <p:spPr/>
        <p:txBody>
          <a:bodyPr/>
          <a:lstStyle/>
          <a:p>
            <a:fld id="{ED291B17-9318-49DB-B28B-6E5994AE9581}" type="datetime1">
              <a:rPr lang="en-US" smtClean="0"/>
              <a:t>9/5/2024</a:t>
            </a:fld>
            <a:endParaRPr lang="en-US" dirty="0"/>
          </a:p>
        </p:txBody>
      </p:sp>
      <p:sp>
        <p:nvSpPr>
          <p:cNvPr id="12" name="Footer Placeholder 11">
            <a:extLst>
              <a:ext uri="{FF2B5EF4-FFF2-40B4-BE49-F238E27FC236}">
                <a16:creationId xmlns:a16="http://schemas.microsoft.com/office/drawing/2014/main" id="{9A3A30BA-DB50-4D7D-BCDE-17D20FB354DF}"/>
              </a:ext>
            </a:extLst>
          </p:cNvPr>
          <p:cNvSpPr>
            <a:spLocks noGrp="1"/>
          </p:cNvSpPr>
          <p:nvPr>
            <p:ph type="ftr" sz="quarter" idx="11"/>
          </p:nvPr>
        </p:nvSpPr>
        <p:spPr/>
        <p:txBody>
          <a:bodyPr/>
          <a:lstStyle/>
          <a:p>
            <a:endParaRPr lang="en-US" dirty="0"/>
          </a:p>
        </p:txBody>
      </p:sp>
      <p:sp>
        <p:nvSpPr>
          <p:cNvPr id="13" name="Slide Number Placeholder 12">
            <a:extLst>
              <a:ext uri="{FF2B5EF4-FFF2-40B4-BE49-F238E27FC236}">
                <a16:creationId xmlns:a16="http://schemas.microsoft.com/office/drawing/2014/main" id="{76FF9E58-C0B2-436B-A21C-DB45A00D651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48069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02156"/>
            <a:ext cx="11029616" cy="118872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340864"/>
            <a:ext cx="11029615" cy="36344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fld id="{78DD82B9-B8EE-4375-B6FF-88FA6ABB15D9}" type="datetime1">
              <a:rPr lang="en-US" smtClean="0"/>
              <a:t>9/5/2024</a:t>
            </a:fld>
            <a:endParaRPr lang="en-US" dirty="0"/>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45047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2393950"/>
            <a:ext cx="11029615" cy="2147467"/>
          </a:xfrm>
        </p:spPr>
        <p:txBody>
          <a:bodyPr anchor="b">
            <a:normAutofit/>
          </a:bodyPr>
          <a:lstStyle>
            <a:lvl1pPr algn="l">
              <a:defRPr sz="3600" b="0" cap="all">
                <a:solidFill>
                  <a:schemeClr val="tx1">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6">
            <a:extLst>
              <a:ext uri="{FF2B5EF4-FFF2-40B4-BE49-F238E27FC236}">
                <a16:creationId xmlns:a16="http://schemas.microsoft.com/office/drawing/2014/main" id="{61582016-5696-4A93-887F-BBB3B9002FE5}"/>
              </a:ext>
            </a:extLst>
          </p:cNvPr>
          <p:cNvSpPr>
            <a:spLocks noGrp="1"/>
          </p:cNvSpPr>
          <p:nvPr>
            <p:ph type="dt" sz="half" idx="10"/>
          </p:nvPr>
        </p:nvSpPr>
        <p:spPr/>
        <p:txBody>
          <a:bodyPr/>
          <a:lstStyle/>
          <a:p>
            <a:fld id="{B2497495-0637-405E-AE64-5CC7506D51F5}" type="datetime1">
              <a:rPr lang="en-US" smtClean="0"/>
              <a:t>9/5/2024</a:t>
            </a:fld>
            <a:endParaRPr lang="en-US" dirty="0"/>
          </a:p>
        </p:txBody>
      </p:sp>
      <p:sp>
        <p:nvSpPr>
          <p:cNvPr id="9" name="Footer Placeholder 8">
            <a:extLst>
              <a:ext uri="{FF2B5EF4-FFF2-40B4-BE49-F238E27FC236}">
                <a16:creationId xmlns:a16="http://schemas.microsoft.com/office/drawing/2014/main" id="{857CFCD5-1192-4E18-8A8F-29E153B44DA4}"/>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E39A109E-5018-4794-92B3-FD5E5BCD95E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3103370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19476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6039" y="2228003"/>
            <a:ext cx="5194769"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BFFD690-9426-415D-8B65-26881E07B2D4}" type="datetime1">
              <a:rPr lang="en-US" smtClean="0"/>
              <a:t>9/5/2024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8289255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581191" y="2250891"/>
            <a:ext cx="5194769" cy="557784"/>
          </a:xfrm>
        </p:spPr>
        <p:txBody>
          <a:bodyPr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194766"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6039" y="2250892"/>
            <a:ext cx="519477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6416037" y="2926052"/>
            <a:ext cx="5194771"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4C4989A-474C-40DE-95B9-011C28B71673}" type="datetime1">
              <a:rPr lang="en-US" smtClean="0"/>
              <a:t>9/5/2024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58974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DB4ED54-5B5E-4A04-93D3-5772E3CE3818}" type="datetime1">
              <a:rPr lang="en-US" smtClean="0"/>
              <a:t>9/5/2024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7160258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DE50D6-574B-40AF-946F-D52A04ADE379}" type="datetime1">
              <a:rPr lang="en-US" smtClean="0"/>
              <a:t>9/5/2024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768639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601200"/>
            <a:ext cx="3682723" cy="5815475"/>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67857" y="933450"/>
            <a:ext cx="3031852" cy="1722419"/>
          </a:xfrm>
        </p:spPr>
        <p:txBody>
          <a:bodyPr anchor="b">
            <a:normAutofit/>
          </a:bodyPr>
          <a:lstStyle>
            <a:lvl1pPr algn="l">
              <a:defRPr sz="24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900928" y="1179829"/>
            <a:ext cx="6650991" cy="4658216"/>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7857" y="2836654"/>
            <a:ext cx="3031852" cy="3001392"/>
          </a:xfrm>
        </p:spPr>
        <p:txBody>
          <a:bodyPr anchor="t">
            <a:normAutofit/>
          </a:bodyPr>
          <a:lstStyle>
            <a:lvl1pPr marL="0" indent="0" algn="l">
              <a:buNone/>
              <a:defRPr sz="1600">
                <a:solidFill>
                  <a:srgbClr val="FFFFFF"/>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a:extLst>
              <a:ext uri="{FF2B5EF4-FFF2-40B4-BE49-F238E27FC236}">
                <a16:creationId xmlns:a16="http://schemas.microsoft.com/office/drawing/2014/main" id="{0B919CC2-2A65-446F-B538-9E6249035445}"/>
              </a:ext>
            </a:extLst>
          </p:cNvPr>
          <p:cNvSpPr>
            <a:spLocks noGrp="1"/>
          </p:cNvSpPr>
          <p:nvPr>
            <p:ph type="dt" sz="half" idx="10"/>
          </p:nvPr>
        </p:nvSpPr>
        <p:spPr>
          <a:xfrm>
            <a:off x="7605951" y="6456916"/>
            <a:ext cx="2844799" cy="365125"/>
          </a:xfrm>
        </p:spPr>
        <p:txBody>
          <a:bodyPr/>
          <a:lstStyle/>
          <a:p>
            <a:fld id="{D82884F1-FFEA-405F-9602-3DCA865EDA4E}" type="datetime1">
              <a:rPr lang="en-US" smtClean="0"/>
              <a:t>9/5/2024</a:t>
            </a:fld>
            <a:endParaRPr lang="en-US" dirty="0"/>
          </a:p>
        </p:txBody>
      </p:sp>
      <p:sp>
        <p:nvSpPr>
          <p:cNvPr id="10" name="Footer Placeholder 9">
            <a:extLst>
              <a:ext uri="{FF2B5EF4-FFF2-40B4-BE49-F238E27FC236}">
                <a16:creationId xmlns:a16="http://schemas.microsoft.com/office/drawing/2014/main" id="{B72412AE-119E-4982-8B24-63365EFCA796}"/>
              </a:ext>
            </a:extLst>
          </p:cNvPr>
          <p:cNvSpPr>
            <a:spLocks noGrp="1"/>
          </p:cNvSpPr>
          <p:nvPr>
            <p:ph type="ftr" sz="quarter" idx="11"/>
          </p:nvPr>
        </p:nvSpPr>
        <p:spPr>
          <a:xfrm>
            <a:off x="581192" y="6452590"/>
            <a:ext cx="6917210" cy="365125"/>
          </a:xfrm>
        </p:spPr>
        <p:txBody>
          <a:bodyPr/>
          <a:lstStyle/>
          <a:p>
            <a:endParaRPr lang="en-US" dirty="0"/>
          </a:p>
        </p:txBody>
      </p:sp>
      <p:sp>
        <p:nvSpPr>
          <p:cNvPr id="11" name="Slide Number Placeholder 10">
            <a:extLst>
              <a:ext uri="{FF2B5EF4-FFF2-40B4-BE49-F238E27FC236}">
                <a16:creationId xmlns:a16="http://schemas.microsoft.com/office/drawing/2014/main" id="{7FC4BB19-6AD1-45CF-9F99-00B109890FAB}"/>
              </a:ext>
            </a:extLst>
          </p:cNvPr>
          <p:cNvSpPr>
            <a:spLocks noGrp="1"/>
          </p:cNvSpPr>
          <p:nvPr>
            <p:ph type="sldNum" sz="quarter" idx="12"/>
          </p:nvPr>
        </p:nvSpPr>
        <p:spPr>
          <a:xfrm>
            <a:off x="10558300" y="6456916"/>
            <a:ext cx="1052510" cy="365125"/>
          </a:xfrm>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28283922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tx1">
                    <a:lumMod val="75000"/>
                    <a:lumOff val="25000"/>
                  </a:schemeClr>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641350"/>
            <a:ext cx="11290859" cy="3651249"/>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998148"/>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E18DB4A-8810-4A10-AD5C-D5E2C667F5B3}" type="datetime1">
              <a:rPr lang="en-US" smtClean="0"/>
              <a:t>9/5/2024</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543798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2"/>
            <a:ext cx="11029616" cy="365204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6423914"/>
            <a:ext cx="2844799" cy="365125"/>
          </a:xfrm>
          <a:prstGeom prst="rect">
            <a:avLst/>
          </a:prstGeom>
        </p:spPr>
        <p:txBody>
          <a:bodyPr vert="horz" lIns="91440" tIns="45720" rIns="91440" bIns="45720" rtlCol="0" anchor="ctr"/>
          <a:lstStyle>
            <a:lvl1pPr algn="r">
              <a:defRPr sz="800">
                <a:solidFill>
                  <a:schemeClr val="tx1">
                    <a:lumMod val="75000"/>
                    <a:lumOff val="25000"/>
                  </a:schemeClr>
                </a:solidFill>
              </a:defRPr>
            </a:lvl1pPr>
          </a:lstStyle>
          <a:p>
            <a:fld id="{ED291B17-9318-49DB-B28B-6E5994AE9581}" type="datetime1">
              <a:rPr lang="en-US" smtClean="0"/>
              <a:t>9/5/2024</a:t>
            </a:fld>
            <a:endParaRPr lang="en-US" dirty="0"/>
          </a:p>
        </p:txBody>
      </p:sp>
      <p:sp>
        <p:nvSpPr>
          <p:cNvPr id="5" name="Footer Placeholder 4"/>
          <p:cNvSpPr>
            <a:spLocks noGrp="1"/>
          </p:cNvSpPr>
          <p:nvPr>
            <p:ph type="ftr" sz="quarter" idx="3"/>
          </p:nvPr>
        </p:nvSpPr>
        <p:spPr>
          <a:xfrm>
            <a:off x="581192" y="6423914"/>
            <a:ext cx="6917210" cy="365125"/>
          </a:xfrm>
          <a:prstGeom prst="rect">
            <a:avLst/>
          </a:prstGeom>
        </p:spPr>
        <p:txBody>
          <a:bodyPr vert="horz" lIns="91440" tIns="45720" rIns="91440" bIns="45720" rtlCol="0" anchor="ctr"/>
          <a:lstStyle>
            <a:lvl1pPr algn="l">
              <a:defRPr sz="800" cap="all">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558300" y="6423914"/>
            <a:ext cx="1052510" cy="365125"/>
          </a:xfrm>
          <a:prstGeom prst="rect">
            <a:avLst/>
          </a:prstGeom>
        </p:spPr>
        <p:txBody>
          <a:bodyPr vert="horz" lIns="91440" tIns="45720" rIns="91440" bIns="45720" rtlCol="0" anchor="ctr"/>
          <a:lstStyle>
            <a:lvl1pPr algn="r">
              <a:defRPr sz="800">
                <a:solidFill>
                  <a:schemeClr val="tx1">
                    <a:lumMod val="75000"/>
                    <a:lumOff val="25000"/>
                  </a:schemeClr>
                </a:solidFill>
              </a:defRPr>
            </a:lvl1pPr>
          </a:lstStyle>
          <a:p>
            <a:fld id="{3A98EE3D-8CD1-4C3F-BD1C-C98C9596463C}" type="slidenum">
              <a:rPr lang="en-US" smtClean="0"/>
              <a:t>‹#›</a:t>
            </a:fld>
            <a:endParaRPr lang="en-US" dirty="0"/>
          </a:p>
        </p:txBody>
      </p:sp>
      <p:sp>
        <p:nvSpPr>
          <p:cNvPr id="9" name="Rectangle 8"/>
          <p:cNvSpPr/>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829035055"/>
      </p:ext>
    </p:extLst>
  </p:cSld>
  <p:clrMap bg1="lt1" tx1="dk1" bg2="lt2" tx2="dk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8" r:id="rId10"/>
    <p:sldLayoutId id="2147483887" r:id="rId11"/>
  </p:sldLayoutIdLst>
  <p:hf sldNum="0" hdr="0" ftr="0" dt="0"/>
  <p:txStyles>
    <p:titleStyle>
      <a:lvl1pPr algn="l" defTabSz="457200" rtl="0" eaLnBrk="1" latinLnBrk="0" hangingPunct="1">
        <a:lnSpc>
          <a:spcPct val="90000"/>
        </a:lnSpc>
        <a:spcBef>
          <a:spcPct val="0"/>
        </a:spcBef>
        <a:buNone/>
        <a:defRPr sz="27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lnSpc>
          <a:spcPct val="120000"/>
        </a:lnSpc>
        <a:spcBef>
          <a:spcPct val="20000"/>
        </a:spcBef>
        <a:spcAft>
          <a:spcPts val="600"/>
        </a:spcAft>
        <a:buClr>
          <a:schemeClr val="accent1"/>
        </a:buClr>
        <a:buSzPct val="92000"/>
        <a:buFont typeface="Wingdings 2" panose="05020102010507070707" pitchFamily="18" charset="2"/>
        <a:buChar char=""/>
        <a:defRPr sz="1600" kern="1200">
          <a:solidFill>
            <a:schemeClr val="tx1">
              <a:lumMod val="75000"/>
              <a:lumOff val="25000"/>
            </a:schemeClr>
          </a:solidFill>
          <a:latin typeface="+mn-lt"/>
          <a:ea typeface="+mn-ea"/>
          <a:cs typeface="+mn-cs"/>
        </a:defRPr>
      </a:lvl1pPr>
      <a:lvl2pPr marL="630000" indent="-306000" algn="l" defTabSz="457200" rtl="0" eaLnBrk="1" latinLnBrk="0" hangingPunct="1">
        <a:lnSpc>
          <a:spcPct val="120000"/>
        </a:lnSpc>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lnSpc>
          <a:spcPct val="120000"/>
        </a:lnSpc>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3pPr>
      <a:lvl4pPr marL="1242000" indent="-234000" algn="l" defTabSz="457200" rtl="0" eaLnBrk="1" latinLnBrk="0" hangingPunct="1">
        <a:lnSpc>
          <a:spcPct val="120000"/>
        </a:lnSpc>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lnSpc>
          <a:spcPct val="120000"/>
        </a:lnSpc>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bg1">
                <a:tint val="90000"/>
                <a:lumMod val="110000"/>
              </a:schemeClr>
            </a:gs>
            <a:gs pos="85000">
              <a:schemeClr val="bg1">
                <a:shade val="94000"/>
                <a:satMod val="110000"/>
                <a:lumMod val="88000"/>
              </a:schemeClr>
            </a:gs>
          </a:gsLst>
          <a:lin ang="5400000" scaled="0"/>
        </a:gradFill>
        <a:effectLst/>
      </p:bgPr>
    </p:bg>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8E019540-1104-4B12-9F83-45F586741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C47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1E90DA3-8F9E-184F-89FE-CCBDB2334AD9}"/>
              </a:ext>
            </a:extLst>
          </p:cNvPr>
          <p:cNvSpPr>
            <a:spLocks noGrp="1"/>
          </p:cNvSpPr>
          <p:nvPr>
            <p:ph type="ctrTitle"/>
          </p:nvPr>
        </p:nvSpPr>
        <p:spPr>
          <a:xfrm>
            <a:off x="783771" y="1066800"/>
            <a:ext cx="5727760" cy="4724400"/>
          </a:xfrm>
        </p:spPr>
        <p:txBody>
          <a:bodyPr anchor="ctr">
            <a:normAutofit/>
          </a:bodyPr>
          <a:lstStyle/>
          <a:p>
            <a:pPr algn="r"/>
            <a:r>
              <a:rPr lang="en-US" sz="6100" dirty="0">
                <a:solidFill>
                  <a:srgbClr val="FFFFFF">
                    <a:alpha val="90000"/>
                  </a:srgbClr>
                </a:solidFill>
              </a:rPr>
              <a:t>Testing &amp; Training: Equipment Presentation</a:t>
            </a:r>
          </a:p>
        </p:txBody>
      </p:sp>
      <p:sp>
        <p:nvSpPr>
          <p:cNvPr id="32" name="Rectangle 31">
            <a:extLst>
              <a:ext uri="{FF2B5EF4-FFF2-40B4-BE49-F238E27FC236}">
                <a16:creationId xmlns:a16="http://schemas.microsoft.com/office/drawing/2014/main" id="{3580CFD6-E44A-486A-9E73-D8D948F78A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5171433" y="3396996"/>
            <a:ext cx="3703320" cy="6400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 name="Subtitle 2">
            <a:extLst>
              <a:ext uri="{FF2B5EF4-FFF2-40B4-BE49-F238E27FC236}">
                <a16:creationId xmlns:a16="http://schemas.microsoft.com/office/drawing/2014/main" id="{DF625E07-8071-48A3-F866-FBFE4C703A74}"/>
              </a:ext>
            </a:extLst>
          </p:cNvPr>
          <p:cNvSpPr>
            <a:spLocks noGrp="1"/>
          </p:cNvSpPr>
          <p:nvPr>
            <p:ph type="subTitle" idx="1"/>
          </p:nvPr>
        </p:nvSpPr>
        <p:spPr>
          <a:xfrm>
            <a:off x="7534655" y="1066800"/>
            <a:ext cx="3405015" cy="4724400"/>
          </a:xfrm>
          <a:ln w="57150">
            <a:noFill/>
          </a:ln>
        </p:spPr>
        <p:txBody>
          <a:bodyPr anchor="ctr">
            <a:normAutofit/>
          </a:bodyPr>
          <a:lstStyle/>
          <a:p>
            <a:r>
              <a:rPr lang="en-US" sz="2800">
                <a:solidFill>
                  <a:srgbClr val="FFFFFF"/>
                </a:solidFill>
              </a:rPr>
              <a:t>Presented by Harry Kim</a:t>
            </a:r>
          </a:p>
        </p:txBody>
      </p:sp>
    </p:spTree>
    <p:extLst>
      <p:ext uri="{BB962C8B-B14F-4D97-AF65-F5344CB8AC3E}">
        <p14:creationId xmlns:p14="http://schemas.microsoft.com/office/powerpoint/2010/main" val="56479328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1000"/>
                                  </p:stCondLst>
                                  <p:iterate type="wd">
                                    <p:tmPct val="15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useBgFill="1">
        <p:nvSpPr>
          <p:cNvPr id="50" name="Rectangle 49">
            <a:extLst>
              <a:ext uri="{FF2B5EF4-FFF2-40B4-BE49-F238E27FC236}">
                <a16:creationId xmlns:a16="http://schemas.microsoft.com/office/drawing/2014/main" id="{328C565D-A991-4381-AC37-76A58A4A12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1E90DA3-8F9E-184F-89FE-CCBDB2334AD9}"/>
              </a:ext>
            </a:extLst>
          </p:cNvPr>
          <p:cNvSpPr>
            <a:spLocks/>
          </p:cNvSpPr>
          <p:nvPr/>
        </p:nvSpPr>
        <p:spPr>
          <a:xfrm>
            <a:off x="4449960" y="1507414"/>
            <a:ext cx="7295507" cy="370332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50000"/>
              </a:lnSpc>
              <a:spcBef>
                <a:spcPct val="0"/>
              </a:spcBef>
              <a:spcAft>
                <a:spcPts val="0"/>
              </a:spcAft>
              <a:buClrTx/>
              <a:buSzTx/>
              <a:buFontTx/>
              <a:buNone/>
              <a:tabLst/>
              <a:defRPr/>
            </a:pPr>
            <a:r>
              <a:rPr kumimoji="0" lang="en-US" sz="2800" b="1" i="0" u="none" strike="noStrike" kern="1200" cap="all" spc="0" normalizeH="0" baseline="0" noProof="0" dirty="0">
                <a:ln>
                  <a:noFill/>
                </a:ln>
                <a:solidFill>
                  <a:schemeClr val="bg1"/>
                </a:solidFill>
                <a:effectLst/>
                <a:uLnTx/>
                <a:uFillTx/>
                <a:latin typeface="+mj-lt"/>
                <a:ea typeface="+mj-ea"/>
                <a:cs typeface="+mj-cs"/>
              </a:rPr>
              <a:t>1. Rivo2</a:t>
            </a:r>
            <a:br>
              <a:rPr kumimoji="0" lang="en-US" sz="2800" b="1" i="0" u="none" strike="noStrike" kern="1200" cap="all" spc="0" normalizeH="0" baseline="0" noProof="0" dirty="0">
                <a:ln>
                  <a:noFill/>
                </a:ln>
                <a:solidFill>
                  <a:schemeClr val="bg1"/>
                </a:solidFill>
                <a:effectLst/>
                <a:uLnTx/>
                <a:uFillTx/>
                <a:latin typeface="+mj-lt"/>
                <a:ea typeface="+mj-ea"/>
                <a:cs typeface="+mj-cs"/>
              </a:rPr>
            </a:br>
            <a:r>
              <a:rPr kumimoji="0" lang="en-US" sz="2800" b="1" i="0" u="none" strike="noStrike" kern="1200" cap="all" spc="0" normalizeH="0" baseline="0" noProof="0" dirty="0">
                <a:ln>
                  <a:noFill/>
                </a:ln>
                <a:solidFill>
                  <a:schemeClr val="bg1"/>
                </a:solidFill>
                <a:effectLst/>
                <a:uLnTx/>
                <a:uFillTx/>
                <a:latin typeface="+mj-lt"/>
                <a:ea typeface="+mj-ea"/>
                <a:cs typeface="+mj-cs"/>
              </a:rPr>
              <a:t>2. </a:t>
            </a:r>
            <a:r>
              <a:rPr kumimoji="0" lang="en-US" sz="2800" b="1" i="0" u="none" strike="noStrike" kern="1200" cap="all" spc="0" normalizeH="0" baseline="0" noProof="0" dirty="0" err="1">
                <a:ln>
                  <a:noFill/>
                </a:ln>
                <a:solidFill>
                  <a:schemeClr val="bg1"/>
                </a:solidFill>
                <a:effectLst/>
                <a:uLnTx/>
                <a:uFillTx/>
                <a:latin typeface="+mj-lt"/>
                <a:ea typeface="+mj-ea"/>
                <a:cs typeface="+mj-cs"/>
              </a:rPr>
              <a:t>Hable</a:t>
            </a:r>
            <a:r>
              <a:rPr kumimoji="0" lang="en-US" sz="2800" b="1" i="0" u="none" strike="noStrike" kern="1200" cap="all" spc="0" normalizeH="0" baseline="0" noProof="0" dirty="0">
                <a:ln>
                  <a:noFill/>
                </a:ln>
                <a:solidFill>
                  <a:schemeClr val="bg1"/>
                </a:solidFill>
                <a:effectLst/>
                <a:uLnTx/>
                <a:uFillTx/>
                <a:latin typeface="+mj-lt"/>
                <a:ea typeface="+mj-ea"/>
                <a:cs typeface="+mj-cs"/>
              </a:rPr>
              <a:t> one</a:t>
            </a:r>
            <a:br>
              <a:rPr kumimoji="0" lang="en-US" sz="2800" b="1" i="0" u="none" strike="noStrike" kern="1200" cap="all" spc="0" normalizeH="0" baseline="0" noProof="0" dirty="0">
                <a:ln>
                  <a:noFill/>
                </a:ln>
                <a:solidFill>
                  <a:schemeClr val="bg1"/>
                </a:solidFill>
                <a:effectLst/>
                <a:uLnTx/>
                <a:uFillTx/>
                <a:latin typeface="+mj-lt"/>
                <a:ea typeface="+mj-ea"/>
                <a:cs typeface="+mj-cs"/>
              </a:rPr>
            </a:br>
            <a:r>
              <a:rPr kumimoji="0" lang="en-US" sz="2800" b="1" i="0" u="none" strike="noStrike" kern="1200" cap="all" spc="0" normalizeH="0" baseline="0" noProof="0" dirty="0">
                <a:ln>
                  <a:noFill/>
                </a:ln>
                <a:solidFill>
                  <a:schemeClr val="bg1"/>
                </a:solidFill>
                <a:effectLst/>
                <a:uLnTx/>
                <a:uFillTx/>
                <a:latin typeface="+mj-lt"/>
                <a:ea typeface="+mj-ea"/>
                <a:cs typeface="+mj-cs"/>
              </a:rPr>
              <a:t>3. </a:t>
            </a:r>
            <a:r>
              <a:rPr kumimoji="0" lang="en-US" sz="2800" b="1" i="0" u="none" strike="noStrike" kern="1200" cap="all" spc="0" normalizeH="0" baseline="0" noProof="0" dirty="0" err="1">
                <a:ln>
                  <a:noFill/>
                </a:ln>
                <a:solidFill>
                  <a:schemeClr val="bg1"/>
                </a:solidFill>
                <a:effectLst/>
                <a:uLnTx/>
                <a:uFillTx/>
                <a:latin typeface="+mj-lt"/>
                <a:ea typeface="+mj-ea"/>
                <a:cs typeface="+mj-cs"/>
              </a:rPr>
              <a:t>BlueParrott</a:t>
            </a:r>
            <a:r>
              <a:rPr kumimoji="0" lang="en-US" sz="2800" b="1" i="0" u="none" strike="noStrike" kern="1200" cap="all" spc="0" normalizeH="0" baseline="0" noProof="0" dirty="0">
                <a:ln>
                  <a:noFill/>
                </a:ln>
                <a:solidFill>
                  <a:schemeClr val="bg1"/>
                </a:solidFill>
                <a:effectLst/>
                <a:uLnTx/>
                <a:uFillTx/>
                <a:latin typeface="+mj-lt"/>
                <a:ea typeface="+mj-ea"/>
                <a:cs typeface="+mj-cs"/>
              </a:rPr>
              <a:t> s650-xt headset with    </a:t>
            </a:r>
            <a:br>
              <a:rPr kumimoji="0" lang="en-US" sz="2800" b="1" i="0" u="none" strike="noStrike" kern="1200" cap="all" spc="0" normalizeH="0" baseline="0" noProof="0" dirty="0">
                <a:ln>
                  <a:noFill/>
                </a:ln>
                <a:solidFill>
                  <a:schemeClr val="bg1"/>
                </a:solidFill>
                <a:effectLst/>
                <a:uLnTx/>
                <a:uFillTx/>
                <a:latin typeface="+mj-lt"/>
                <a:ea typeface="+mj-ea"/>
                <a:cs typeface="+mj-cs"/>
              </a:rPr>
            </a:br>
            <a:r>
              <a:rPr kumimoji="0" lang="en-US" sz="2800" b="1" i="0" u="none" strike="noStrike" kern="1200" cap="all" spc="0" normalizeH="0" baseline="0" noProof="0" dirty="0">
                <a:ln>
                  <a:noFill/>
                </a:ln>
                <a:solidFill>
                  <a:schemeClr val="bg1"/>
                </a:solidFill>
                <a:effectLst/>
                <a:uLnTx/>
                <a:uFillTx/>
                <a:latin typeface="+mj-lt"/>
                <a:ea typeface="+mj-ea"/>
                <a:cs typeface="+mj-cs"/>
              </a:rPr>
              <a:t>     built-in Boom Mic</a:t>
            </a:r>
            <a:br>
              <a:rPr kumimoji="0" lang="en-US" sz="2800" b="1" i="0" u="none" strike="noStrike" kern="1200" cap="all" spc="0" normalizeH="0" baseline="0" noProof="0" dirty="0">
                <a:ln>
                  <a:noFill/>
                </a:ln>
                <a:solidFill>
                  <a:schemeClr val="bg1"/>
                </a:solidFill>
                <a:effectLst/>
                <a:uLnTx/>
                <a:uFillTx/>
                <a:latin typeface="+mj-lt"/>
                <a:ea typeface="+mj-ea"/>
                <a:cs typeface="+mj-cs"/>
              </a:rPr>
            </a:br>
            <a:r>
              <a:rPr kumimoji="0" lang="en-US" sz="2800" b="1" i="0" u="none" strike="noStrike" kern="1200" cap="all" spc="0" normalizeH="0" baseline="0" noProof="0" dirty="0">
                <a:ln>
                  <a:noFill/>
                </a:ln>
                <a:solidFill>
                  <a:schemeClr val="bg1"/>
                </a:solidFill>
                <a:effectLst/>
                <a:uLnTx/>
                <a:uFillTx/>
                <a:latin typeface="+mj-lt"/>
                <a:ea typeface="+mj-ea"/>
                <a:cs typeface="+mj-cs"/>
              </a:rPr>
              <a:t>4. Midland WR120 </a:t>
            </a:r>
            <a:r>
              <a:rPr kumimoji="0" lang="en-US" sz="2800" b="1" i="0" u="none" strike="noStrike" kern="1200" cap="all" spc="0" normalizeH="0" baseline="0" noProof="0" dirty="0" err="1">
                <a:ln>
                  <a:noFill/>
                </a:ln>
                <a:solidFill>
                  <a:schemeClr val="bg1"/>
                </a:solidFill>
                <a:effectLst/>
                <a:uLnTx/>
                <a:uFillTx/>
                <a:latin typeface="+mj-lt"/>
                <a:ea typeface="+mj-ea"/>
                <a:cs typeface="+mj-cs"/>
              </a:rPr>
              <a:t>Noaa</a:t>
            </a:r>
            <a:r>
              <a:rPr kumimoji="0" lang="en-US" sz="2800" b="1" i="0" u="none" strike="noStrike" kern="1200" cap="all" spc="0" normalizeH="0" baseline="0" noProof="0" dirty="0">
                <a:ln>
                  <a:noFill/>
                </a:ln>
                <a:solidFill>
                  <a:schemeClr val="bg1"/>
                </a:solidFill>
                <a:effectLst/>
                <a:uLnTx/>
                <a:uFillTx/>
                <a:latin typeface="+mj-lt"/>
                <a:ea typeface="+mj-ea"/>
                <a:cs typeface="+mj-cs"/>
              </a:rPr>
              <a:t> weather 	alert radio</a:t>
            </a:r>
          </a:p>
        </p:txBody>
      </p:sp>
      <p:sp>
        <p:nvSpPr>
          <p:cNvPr id="3" name="Subtitle 2">
            <a:extLst>
              <a:ext uri="{FF2B5EF4-FFF2-40B4-BE49-F238E27FC236}">
                <a16:creationId xmlns:a16="http://schemas.microsoft.com/office/drawing/2014/main" id="{DF625E07-8071-48A3-F866-FBFE4C703A74}"/>
              </a:ext>
            </a:extLst>
          </p:cNvPr>
          <p:cNvSpPr>
            <a:spLocks noGrp="1"/>
          </p:cNvSpPr>
          <p:nvPr>
            <p:ph type="title" idx="4294967295"/>
          </p:nvPr>
        </p:nvSpPr>
        <p:spPr>
          <a:xfrm>
            <a:off x="435447" y="1517178"/>
            <a:ext cx="3330575" cy="3702050"/>
          </a:xfrm>
          <a:prstGeom prst="rect">
            <a:avLst/>
          </a:prstGeom>
          <a:noFill/>
          <a:ln w="57150">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r" defTabSz="457200" rtl="0" eaLnBrk="1" fontAlgn="auto" latinLnBrk="0" hangingPunct="1">
              <a:lnSpc>
                <a:spcPct val="120000"/>
              </a:lnSpc>
              <a:spcBef>
                <a:spcPct val="20000"/>
              </a:spcBef>
              <a:spcAft>
                <a:spcPts val="600"/>
              </a:spcAft>
              <a:buClr>
                <a:schemeClr val="accent1"/>
              </a:buClr>
              <a:buSzPct val="92000"/>
              <a:buFont typeface="Wingdings 2" panose="05020102010507070707" pitchFamily="18" charset="2"/>
              <a:buNone/>
              <a:tabLst/>
              <a:defRPr/>
            </a:pPr>
            <a:r>
              <a:rPr kumimoji="0" lang="en-US" sz="2000" b="0" i="0" u="none" strike="noStrike" kern="1200" cap="all" spc="0" normalizeH="0" baseline="0" noProof="0" dirty="0">
                <a:ln>
                  <a:noFill/>
                </a:ln>
                <a:solidFill>
                  <a:schemeClr val="bg1"/>
                </a:solidFill>
                <a:effectLst/>
                <a:uLnTx/>
                <a:uFillTx/>
                <a:latin typeface="+mn-lt"/>
                <a:ea typeface="+mn-ea"/>
                <a:cs typeface="+mn-cs"/>
              </a:rPr>
              <a:t>4 Devices for committee consideration and approval to be brought into the Program</a:t>
            </a:r>
          </a:p>
        </p:txBody>
      </p:sp>
      <p:sp>
        <p:nvSpPr>
          <p:cNvPr id="52" name="Rectangle 51">
            <a:extLst>
              <a:ext uri="{FF2B5EF4-FFF2-40B4-BE49-F238E27FC236}">
                <a16:creationId xmlns:a16="http://schemas.microsoft.com/office/drawing/2014/main" id="{B7180431-F4DE-415D-BCBB-9316423C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3642"/>
            <a:ext cx="11298933" cy="512708"/>
          </a:xfrm>
          <a:prstGeom prst="rect">
            <a:avLst/>
          </a:prstGeom>
          <a:solidFill>
            <a:srgbClr val="969FA7">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4" name="Rectangle 53">
            <a:extLst>
              <a:ext uri="{FF2B5EF4-FFF2-40B4-BE49-F238E27FC236}">
                <a16:creationId xmlns:a16="http://schemas.microsoft.com/office/drawing/2014/main" id="{EEABD997-5EF9-4E9B-AFBB-F6DFAAF3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V="1">
            <a:off x="2209064" y="3329711"/>
            <a:ext cx="3703320" cy="5872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6" name="Rectangle 55">
            <a:extLst>
              <a:ext uri="{FF2B5EF4-FFF2-40B4-BE49-F238E27FC236}">
                <a16:creationId xmlns:a16="http://schemas.microsoft.com/office/drawing/2014/main" id="{E9AB5EE6-A047-4B18-B998-D46DF3CC36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5878019"/>
            <a:ext cx="11298933" cy="512708"/>
          </a:xfrm>
          <a:prstGeom prst="rect">
            <a:avLst/>
          </a:prstGeom>
          <a:solidFill>
            <a:srgbClr val="969FA7">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923087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1000"/>
                                  </p:stCondLst>
                                  <p:iterate type="wd">
                                    <p:tmPct val="15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useBgFill="1">
        <p:nvSpPr>
          <p:cNvPr id="50" name="Rectangle 49">
            <a:extLst>
              <a:ext uri="{FF2B5EF4-FFF2-40B4-BE49-F238E27FC236}">
                <a16:creationId xmlns:a16="http://schemas.microsoft.com/office/drawing/2014/main" id="{328C565D-A991-4381-AC37-76A58A4A12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DF625E07-8071-48A3-F866-FBFE4C703A74}"/>
              </a:ext>
            </a:extLst>
          </p:cNvPr>
          <p:cNvSpPr>
            <a:spLocks noGrp="1"/>
          </p:cNvSpPr>
          <p:nvPr>
            <p:ph type="title" idx="4294967295"/>
          </p:nvPr>
        </p:nvSpPr>
        <p:spPr>
          <a:xfrm>
            <a:off x="444500" y="1508125"/>
            <a:ext cx="3330575" cy="727075"/>
          </a:xfrm>
          <a:prstGeom prst="rect">
            <a:avLst/>
          </a:prstGeom>
          <a:noFill/>
          <a:ln w="57150">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20000"/>
              </a:lnSpc>
              <a:spcBef>
                <a:spcPct val="20000"/>
              </a:spcBef>
              <a:spcAft>
                <a:spcPts val="600"/>
              </a:spcAft>
              <a:buClr>
                <a:schemeClr val="accent1"/>
              </a:buClr>
              <a:buSzPct val="92000"/>
              <a:buFont typeface="Wingdings 2" panose="05020102010507070707" pitchFamily="18" charset="2"/>
              <a:buNone/>
              <a:tabLst/>
              <a:defRPr/>
            </a:pPr>
            <a:r>
              <a:rPr kumimoji="0" lang="en-US" sz="3600" b="1" i="0" u="sng" strike="noStrike" kern="1200" cap="all" spc="0" normalizeH="0" baseline="0" noProof="0" dirty="0">
                <a:ln>
                  <a:noFill/>
                </a:ln>
                <a:solidFill>
                  <a:schemeClr val="bg1"/>
                </a:solidFill>
                <a:effectLst/>
                <a:uLnTx/>
                <a:uFillTx/>
                <a:latin typeface="+mn-lt"/>
                <a:ea typeface="+mn-ea"/>
                <a:cs typeface="+mn-cs"/>
              </a:rPr>
              <a:t>Rivo2</a:t>
            </a:r>
          </a:p>
          <a:p>
            <a:pPr marL="0" marR="0" lvl="0" indent="0" algn="r" defTabSz="457200" rtl="0" eaLnBrk="1" fontAlgn="auto" latinLnBrk="0" hangingPunct="1">
              <a:lnSpc>
                <a:spcPct val="120000"/>
              </a:lnSpc>
              <a:spcBef>
                <a:spcPct val="20000"/>
              </a:spcBef>
              <a:spcAft>
                <a:spcPts val="600"/>
              </a:spcAft>
              <a:buClr>
                <a:schemeClr val="accent1"/>
              </a:buClr>
              <a:buSzPct val="92000"/>
              <a:buFont typeface="Wingdings 2" panose="05020102010507070707" pitchFamily="18" charset="2"/>
              <a:buNone/>
              <a:tabLst/>
              <a:defRPr/>
            </a:pPr>
            <a:endParaRPr kumimoji="0" lang="en-US" sz="1200" b="0" i="0" u="none" strike="noStrike" kern="1200" cap="all" spc="0" normalizeH="0" baseline="0" noProof="0" dirty="0">
              <a:ln>
                <a:noFill/>
              </a:ln>
              <a:solidFill>
                <a:schemeClr val="bg1"/>
              </a:solidFill>
              <a:effectLst/>
              <a:uLnTx/>
              <a:uFillTx/>
              <a:latin typeface="+mn-lt"/>
              <a:ea typeface="+mn-ea"/>
              <a:cs typeface="+mn-cs"/>
            </a:endParaRPr>
          </a:p>
        </p:txBody>
      </p:sp>
      <p:sp>
        <p:nvSpPr>
          <p:cNvPr id="52" name="Rectangle 51">
            <a:extLst>
              <a:ext uri="{FF2B5EF4-FFF2-40B4-BE49-F238E27FC236}">
                <a16:creationId xmlns:a16="http://schemas.microsoft.com/office/drawing/2014/main" id="{B7180431-F4DE-415D-BCBB-9316423C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3642"/>
            <a:ext cx="11298933" cy="512708"/>
          </a:xfrm>
          <a:prstGeom prst="rect">
            <a:avLst/>
          </a:prstGeom>
          <a:solidFill>
            <a:srgbClr val="969FA7">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4" name="Rectangle 53">
            <a:extLst>
              <a:ext uri="{FF2B5EF4-FFF2-40B4-BE49-F238E27FC236}">
                <a16:creationId xmlns:a16="http://schemas.microsoft.com/office/drawing/2014/main" id="{EEABD997-5EF9-4E9B-AFBB-F6DFAAF3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V="1">
            <a:off x="2209064" y="3329711"/>
            <a:ext cx="3703320" cy="5872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6" name="Rectangle 55">
            <a:extLst>
              <a:ext uri="{FF2B5EF4-FFF2-40B4-BE49-F238E27FC236}">
                <a16:creationId xmlns:a16="http://schemas.microsoft.com/office/drawing/2014/main" id="{E9AB5EE6-A047-4B18-B998-D46DF3CC36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5878019"/>
            <a:ext cx="11298933" cy="512708"/>
          </a:xfrm>
          <a:prstGeom prst="rect">
            <a:avLst/>
          </a:prstGeom>
          <a:solidFill>
            <a:srgbClr val="969FA7">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5" name="Picture 4" descr="a picture of the Rivo2 in the horizontal and vertical position. The Rivo2 is black in color with white, red, blue, and green numbers, letters, and symbols on the black buttons. It is rectangular in shape with rounded corners.">
            <a:extLst>
              <a:ext uri="{FF2B5EF4-FFF2-40B4-BE49-F238E27FC236}">
                <a16:creationId xmlns:a16="http://schemas.microsoft.com/office/drawing/2014/main" id="{573369F7-44D9-9308-DCAC-22523CCF60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9018" y="1512514"/>
            <a:ext cx="6500533" cy="3698220"/>
          </a:xfrm>
          <a:prstGeom prst="rect">
            <a:avLst/>
          </a:prstGeom>
        </p:spPr>
      </p:pic>
      <p:sp>
        <p:nvSpPr>
          <p:cNvPr id="6" name="TextBox 5">
            <a:extLst>
              <a:ext uri="{FF2B5EF4-FFF2-40B4-BE49-F238E27FC236}">
                <a16:creationId xmlns:a16="http://schemas.microsoft.com/office/drawing/2014/main" id="{A1EE20A6-3B41-2622-7B94-E0180CE211B3}"/>
              </a:ext>
            </a:extLst>
          </p:cNvPr>
          <p:cNvSpPr txBox="1"/>
          <p:nvPr/>
        </p:nvSpPr>
        <p:spPr>
          <a:xfrm>
            <a:off x="572655" y="2161309"/>
            <a:ext cx="3202468" cy="3693319"/>
          </a:xfrm>
          <a:prstGeom prst="rect">
            <a:avLst/>
          </a:prstGeom>
          <a:noFill/>
        </p:spPr>
        <p:txBody>
          <a:bodyPr wrap="square" rtlCol="0">
            <a:spAutoFit/>
          </a:bodyPr>
          <a:lstStyle/>
          <a:p>
            <a:pPr marL="342900" indent="-342900">
              <a:buAutoNum type="arabicPeriod"/>
            </a:pP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3.7 in. </a:t>
            </a:r>
            <a:r>
              <a:rPr lang="en-US" dirty="0">
                <a:solidFill>
                  <a:schemeClr val="bg1"/>
                </a:solidFill>
                <a:latin typeface="Aptos" panose="020B0004020202020204" pitchFamily="34" charset="0"/>
                <a:ea typeface="Times New Roman" panose="02020603050405020304" pitchFamily="18" charset="0"/>
                <a:cs typeface="Times New Roman" panose="02020603050405020304" pitchFamily="18" charset="0"/>
              </a:rPr>
              <a:t>x</a:t>
            </a: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 2 in. x .47 in.</a:t>
            </a:r>
          </a:p>
          <a:p>
            <a:pPr marL="342900" indent="-342900">
              <a:buAutoNum type="arabicPeriod"/>
            </a:pPr>
            <a:r>
              <a:rPr lang="en-US" dirty="0">
                <a:solidFill>
                  <a:schemeClr val="bg1"/>
                </a:solidFill>
                <a:latin typeface="Aptos" panose="020B0004020202020204" pitchFamily="34" charset="0"/>
                <a:ea typeface="Times New Roman" panose="02020603050405020304" pitchFamily="18" charset="0"/>
                <a:cs typeface="Times New Roman" panose="02020603050405020304" pitchFamily="18" charset="0"/>
              </a:rPr>
              <a:t>W</a:t>
            </a: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eighs .1 lbs.</a:t>
            </a:r>
            <a:r>
              <a:rPr lang="en-US" dirty="0">
                <a:solidFill>
                  <a:schemeClr val="bg1"/>
                </a:solidFill>
                <a:effectLst/>
              </a:rPr>
              <a:t> </a:t>
            </a:r>
          </a:p>
          <a:p>
            <a:pPr marL="342900" indent="-342900">
              <a:buAutoNum type="arabicPeriod"/>
            </a:pP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Qwerty-based keyboard</a:t>
            </a:r>
            <a:endParaRPr lang="en-US" dirty="0">
              <a:solidFill>
                <a:schemeClr val="bg1"/>
              </a:solidFill>
              <a:effectLst/>
            </a:endParaRPr>
          </a:p>
          <a:p>
            <a:pPr marL="342900" indent="-342900">
              <a:buAutoNum type="arabicPeriod"/>
            </a:pPr>
            <a:r>
              <a:rPr lang="en-US" dirty="0">
                <a:solidFill>
                  <a:schemeClr val="bg1"/>
                </a:solidFill>
              </a:rPr>
              <a:t>Has built-in speaker and mic</a:t>
            </a:r>
          </a:p>
          <a:p>
            <a:pPr marL="342900" indent="-342900">
              <a:buAutoNum type="arabicPeriod"/>
            </a:pPr>
            <a:r>
              <a:rPr lang="en-US" dirty="0">
                <a:solidFill>
                  <a:schemeClr val="bg1"/>
                </a:solidFill>
              </a:rPr>
              <a:t>Can connect up to 6 devices</a:t>
            </a:r>
          </a:p>
          <a:p>
            <a:pPr marL="342900" indent="-342900">
              <a:buAutoNum type="arabicPeriod"/>
            </a:pPr>
            <a:r>
              <a:rPr lang="en-US" dirty="0">
                <a:solidFill>
                  <a:schemeClr val="bg1"/>
                </a:solidFill>
                <a:effectLst/>
              </a:rPr>
              <a:t>Works with iOS and </a:t>
            </a:r>
            <a:r>
              <a:rPr lang="en-US" dirty="0">
                <a:solidFill>
                  <a:schemeClr val="bg1"/>
                </a:solidFill>
              </a:rPr>
              <a:t>Android</a:t>
            </a:r>
            <a:endParaRPr lang="en-US" dirty="0">
              <a:solidFill>
                <a:schemeClr val="bg1"/>
              </a:solidFill>
              <a:effectLst/>
            </a:endParaRPr>
          </a:p>
          <a:p>
            <a:pPr marL="342900" indent="-342900">
              <a:buAutoNum type="arabicPeriod"/>
            </a:pP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Recommended for users who have difficulty seeing</a:t>
            </a:r>
          </a:p>
          <a:p>
            <a:pPr marL="342900" indent="-342900">
              <a:buAutoNum type="arabicPeriod"/>
            </a:pPr>
            <a:r>
              <a:rPr lang="en-US" dirty="0">
                <a:solidFill>
                  <a:schemeClr val="bg1"/>
                </a:solidFill>
                <a:latin typeface="Aptos" panose="020B0004020202020204" pitchFamily="34" charset="0"/>
                <a:ea typeface="Times New Roman" panose="02020603050405020304" pitchFamily="18" charset="0"/>
                <a:cs typeface="Times New Roman" panose="02020603050405020304" pitchFamily="18" charset="0"/>
              </a:rPr>
              <a:t>Retail cost is $329</a:t>
            </a:r>
            <a:endParaRPr lang="en-US" sz="1800" dirty="0">
              <a:solidFill>
                <a:schemeClr val="bg1"/>
              </a:solidFill>
              <a:latin typeface="Aptos" panose="020B0004020202020204" pitchFamily="34" charset="0"/>
              <a:ea typeface="Times New Roman" panose="02020603050405020304" pitchFamily="18" charset="0"/>
              <a:cs typeface="Times New Roman" panose="02020603050405020304" pitchFamily="18" charset="0"/>
            </a:endParaRPr>
          </a:p>
          <a:p>
            <a:pPr marL="342900" indent="-342900">
              <a:buAutoNum type="arabicPeriod"/>
            </a:pPr>
            <a:endParaRPr lang="en-US" dirty="0">
              <a:solidFill>
                <a:schemeClr val="bg1"/>
              </a:solidFill>
            </a:endParaRPr>
          </a:p>
        </p:txBody>
      </p:sp>
    </p:spTree>
    <p:extLst>
      <p:ext uri="{BB962C8B-B14F-4D97-AF65-F5344CB8AC3E}">
        <p14:creationId xmlns:p14="http://schemas.microsoft.com/office/powerpoint/2010/main" val="1616749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wd">
                                    <p:tmPct val="15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useBgFill="1">
        <p:nvSpPr>
          <p:cNvPr id="50" name="Rectangle 49">
            <a:extLst>
              <a:ext uri="{FF2B5EF4-FFF2-40B4-BE49-F238E27FC236}">
                <a16:creationId xmlns:a16="http://schemas.microsoft.com/office/drawing/2014/main" id="{328C565D-A991-4381-AC37-76A58A4A12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DF625E07-8071-48A3-F866-FBFE4C703A74}"/>
              </a:ext>
            </a:extLst>
          </p:cNvPr>
          <p:cNvSpPr>
            <a:spLocks noGrp="1"/>
          </p:cNvSpPr>
          <p:nvPr>
            <p:ph type="title" idx="4294967295"/>
          </p:nvPr>
        </p:nvSpPr>
        <p:spPr>
          <a:xfrm>
            <a:off x="444500" y="1508125"/>
            <a:ext cx="3330575" cy="727075"/>
          </a:xfrm>
          <a:prstGeom prst="rect">
            <a:avLst/>
          </a:prstGeom>
          <a:noFill/>
          <a:ln w="57150">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20000"/>
              </a:lnSpc>
              <a:spcBef>
                <a:spcPct val="20000"/>
              </a:spcBef>
              <a:spcAft>
                <a:spcPts val="600"/>
              </a:spcAft>
              <a:buClr>
                <a:schemeClr val="accent1"/>
              </a:buClr>
              <a:buSzPct val="92000"/>
              <a:buFont typeface="Wingdings 2" panose="05020102010507070707" pitchFamily="18" charset="2"/>
              <a:buNone/>
              <a:tabLst/>
              <a:defRPr/>
            </a:pPr>
            <a:r>
              <a:rPr kumimoji="0" lang="en-US" sz="4000" b="1" i="0" u="sng" strike="noStrike" kern="1200" cap="all" spc="0" normalizeH="0" baseline="0" noProof="0" dirty="0" err="1">
                <a:ln>
                  <a:noFill/>
                </a:ln>
                <a:solidFill>
                  <a:schemeClr val="bg1"/>
                </a:solidFill>
                <a:effectLst/>
                <a:uLnTx/>
                <a:uFillTx/>
                <a:latin typeface="+mn-lt"/>
                <a:ea typeface="+mn-ea"/>
                <a:cs typeface="+mn-cs"/>
              </a:rPr>
              <a:t>Hable</a:t>
            </a:r>
            <a:r>
              <a:rPr kumimoji="0" lang="en-US" sz="4000" b="1" i="0" u="sng" strike="noStrike" kern="1200" cap="all" spc="0" normalizeH="0" baseline="0" noProof="0" dirty="0">
                <a:ln>
                  <a:noFill/>
                </a:ln>
                <a:solidFill>
                  <a:schemeClr val="bg1"/>
                </a:solidFill>
                <a:effectLst/>
                <a:uLnTx/>
                <a:uFillTx/>
                <a:latin typeface="+mn-lt"/>
                <a:ea typeface="+mn-ea"/>
                <a:cs typeface="+mn-cs"/>
              </a:rPr>
              <a:t> One</a:t>
            </a:r>
          </a:p>
          <a:p>
            <a:pPr marL="0" marR="0" lvl="0" indent="0" algn="r" defTabSz="457200" rtl="0" eaLnBrk="1" fontAlgn="auto" latinLnBrk="0" hangingPunct="1">
              <a:lnSpc>
                <a:spcPct val="120000"/>
              </a:lnSpc>
              <a:spcBef>
                <a:spcPct val="20000"/>
              </a:spcBef>
              <a:spcAft>
                <a:spcPts val="600"/>
              </a:spcAft>
              <a:buClr>
                <a:schemeClr val="accent1"/>
              </a:buClr>
              <a:buSzPct val="92000"/>
              <a:buFont typeface="Wingdings 2" panose="05020102010507070707" pitchFamily="18" charset="2"/>
              <a:buNone/>
              <a:tabLst/>
              <a:defRPr/>
            </a:pPr>
            <a:endParaRPr kumimoji="0" lang="en-US" sz="1400" b="0" i="0" u="none" strike="noStrike" kern="1200" cap="all" spc="0" normalizeH="0" baseline="0" noProof="0" dirty="0">
              <a:ln>
                <a:noFill/>
              </a:ln>
              <a:solidFill>
                <a:schemeClr val="bg1"/>
              </a:solidFill>
              <a:effectLst/>
              <a:uLnTx/>
              <a:uFillTx/>
              <a:latin typeface="+mn-lt"/>
              <a:ea typeface="+mn-ea"/>
              <a:cs typeface="+mn-cs"/>
            </a:endParaRPr>
          </a:p>
        </p:txBody>
      </p:sp>
      <p:sp>
        <p:nvSpPr>
          <p:cNvPr id="52" name="Rectangle 51">
            <a:extLst>
              <a:ext uri="{FF2B5EF4-FFF2-40B4-BE49-F238E27FC236}">
                <a16:creationId xmlns:a16="http://schemas.microsoft.com/office/drawing/2014/main" id="{B7180431-F4DE-415D-BCBB-9316423C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3642"/>
            <a:ext cx="11298933" cy="512708"/>
          </a:xfrm>
          <a:prstGeom prst="rect">
            <a:avLst/>
          </a:prstGeom>
          <a:solidFill>
            <a:srgbClr val="969FA7">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4" name="Rectangle 53">
            <a:extLst>
              <a:ext uri="{FF2B5EF4-FFF2-40B4-BE49-F238E27FC236}">
                <a16:creationId xmlns:a16="http://schemas.microsoft.com/office/drawing/2014/main" id="{EEABD997-5EF9-4E9B-AFBB-F6DFAAF3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V="1">
            <a:off x="2209064" y="3329711"/>
            <a:ext cx="3703320" cy="5872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6" name="Rectangle 55">
            <a:extLst>
              <a:ext uri="{FF2B5EF4-FFF2-40B4-BE49-F238E27FC236}">
                <a16:creationId xmlns:a16="http://schemas.microsoft.com/office/drawing/2014/main" id="{E9AB5EE6-A047-4B18-B998-D46DF3CC36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5878019"/>
            <a:ext cx="11298933" cy="512708"/>
          </a:xfrm>
          <a:prstGeom prst="rect">
            <a:avLst/>
          </a:prstGeom>
          <a:solidFill>
            <a:srgbClr val="969FA7">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 name="TextBox 5">
            <a:extLst>
              <a:ext uri="{FF2B5EF4-FFF2-40B4-BE49-F238E27FC236}">
                <a16:creationId xmlns:a16="http://schemas.microsoft.com/office/drawing/2014/main" id="{A1EE20A6-3B41-2622-7B94-E0180CE211B3}"/>
              </a:ext>
            </a:extLst>
          </p:cNvPr>
          <p:cNvSpPr txBox="1"/>
          <p:nvPr/>
        </p:nvSpPr>
        <p:spPr>
          <a:xfrm>
            <a:off x="572655" y="2161309"/>
            <a:ext cx="3202468" cy="3139321"/>
          </a:xfrm>
          <a:prstGeom prst="rect">
            <a:avLst/>
          </a:prstGeom>
          <a:noFill/>
        </p:spPr>
        <p:txBody>
          <a:bodyPr wrap="square" rtlCol="0">
            <a:spAutoFit/>
          </a:bodyPr>
          <a:lstStyle/>
          <a:p>
            <a:pPr marL="342900" indent="-342900">
              <a:buAutoNum type="arabicPeriod"/>
            </a:pP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3.93 in. </a:t>
            </a:r>
            <a:r>
              <a:rPr lang="en-US" dirty="0">
                <a:solidFill>
                  <a:schemeClr val="bg1"/>
                </a:solidFill>
                <a:latin typeface="Aptos" panose="020B0004020202020204" pitchFamily="34" charset="0"/>
                <a:ea typeface="Times New Roman" panose="02020603050405020304" pitchFamily="18" charset="0"/>
                <a:cs typeface="Times New Roman" panose="02020603050405020304" pitchFamily="18" charset="0"/>
              </a:rPr>
              <a:t>x</a:t>
            </a: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 1.81 in. x .31 in.</a:t>
            </a:r>
          </a:p>
          <a:p>
            <a:pPr marL="342900" indent="-342900">
              <a:buAutoNum type="arabicPeriod"/>
            </a:pPr>
            <a:r>
              <a:rPr lang="en-US" dirty="0">
                <a:solidFill>
                  <a:schemeClr val="bg1"/>
                </a:solidFill>
                <a:latin typeface="Aptos" panose="020B0004020202020204" pitchFamily="34" charset="0"/>
                <a:ea typeface="Times New Roman" panose="02020603050405020304" pitchFamily="18" charset="0"/>
                <a:cs typeface="Times New Roman" panose="02020603050405020304" pitchFamily="18" charset="0"/>
              </a:rPr>
              <a:t>W</a:t>
            </a: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eighs .2 lbs.</a:t>
            </a:r>
            <a:r>
              <a:rPr lang="en-US" dirty="0">
                <a:solidFill>
                  <a:schemeClr val="bg1"/>
                </a:solidFill>
                <a:effectLst/>
                <a:latin typeface="Aptos" panose="020B0004020202020204" pitchFamily="34" charset="0"/>
              </a:rPr>
              <a:t> </a:t>
            </a:r>
          </a:p>
          <a:p>
            <a:pPr marL="342900" indent="-342900">
              <a:buAutoNum type="arabicPeriod"/>
            </a:pP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Braille-based keyboard</a:t>
            </a:r>
            <a:endParaRPr lang="en-US" dirty="0">
              <a:solidFill>
                <a:schemeClr val="bg1"/>
              </a:solidFill>
              <a:effectLst/>
              <a:latin typeface="Aptos" panose="020B0004020202020204" pitchFamily="34" charset="0"/>
            </a:endParaRPr>
          </a:p>
          <a:p>
            <a:pPr marL="342900" indent="-342900">
              <a:buAutoNum type="arabicPeriod"/>
            </a:pPr>
            <a:r>
              <a:rPr lang="en-US" dirty="0">
                <a:solidFill>
                  <a:schemeClr val="bg1"/>
                </a:solidFill>
                <a:latin typeface="Aptos" panose="020B0004020202020204" pitchFamily="34" charset="0"/>
              </a:rPr>
              <a:t>Can connect up to 5 devices</a:t>
            </a:r>
          </a:p>
          <a:p>
            <a:pPr marL="342900" indent="-342900">
              <a:buAutoNum type="arabicPeriod"/>
            </a:pPr>
            <a:r>
              <a:rPr lang="en-US" dirty="0">
                <a:solidFill>
                  <a:schemeClr val="bg1"/>
                </a:solidFill>
                <a:effectLst/>
                <a:latin typeface="Aptos" panose="020B0004020202020204" pitchFamily="34" charset="0"/>
              </a:rPr>
              <a:t>Works with iOS and </a:t>
            </a:r>
            <a:r>
              <a:rPr lang="en-US" dirty="0">
                <a:solidFill>
                  <a:schemeClr val="bg1"/>
                </a:solidFill>
                <a:latin typeface="Aptos" panose="020B0004020202020204" pitchFamily="34" charset="0"/>
              </a:rPr>
              <a:t>Android</a:t>
            </a:r>
            <a:endParaRPr lang="en-US" dirty="0">
              <a:solidFill>
                <a:schemeClr val="bg1"/>
              </a:solidFill>
              <a:effectLst/>
              <a:latin typeface="Aptos" panose="020B0004020202020204" pitchFamily="34" charset="0"/>
            </a:endParaRPr>
          </a:p>
          <a:p>
            <a:pPr marL="342900" indent="-342900">
              <a:buAutoNum type="arabicPeriod"/>
            </a:pP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Recommended for users who have difficulty seeing</a:t>
            </a:r>
          </a:p>
          <a:p>
            <a:pPr marL="342900" indent="-342900">
              <a:buAutoNum type="arabicPeriod"/>
            </a:pPr>
            <a:r>
              <a:rPr lang="en-US" dirty="0">
                <a:solidFill>
                  <a:schemeClr val="bg1"/>
                </a:solidFill>
                <a:latin typeface="Aptos" panose="020B0004020202020204" pitchFamily="34" charset="0"/>
                <a:ea typeface="Times New Roman" panose="02020603050405020304" pitchFamily="18" charset="0"/>
                <a:cs typeface="Times New Roman" panose="02020603050405020304" pitchFamily="18" charset="0"/>
              </a:rPr>
              <a:t>Retail cost is $</a:t>
            </a: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194 </a:t>
            </a:r>
            <a:endParaRPr lang="en-US" sz="1800" dirty="0">
              <a:solidFill>
                <a:schemeClr val="bg1"/>
              </a:solidFill>
              <a:latin typeface="Aptos" panose="020B0004020202020204" pitchFamily="34" charset="0"/>
              <a:ea typeface="Times New Roman" panose="02020603050405020304" pitchFamily="18" charset="0"/>
              <a:cs typeface="Times New Roman" panose="02020603050405020304" pitchFamily="18" charset="0"/>
            </a:endParaRPr>
          </a:p>
          <a:p>
            <a:pPr marL="342900" indent="-342900">
              <a:buAutoNum type="arabicPeriod"/>
            </a:pPr>
            <a:endParaRPr lang="en-US" dirty="0">
              <a:solidFill>
                <a:schemeClr val="bg1"/>
              </a:solidFill>
            </a:endParaRPr>
          </a:p>
        </p:txBody>
      </p:sp>
      <p:pic>
        <p:nvPicPr>
          <p:cNvPr id="2" name="Picture 1" descr="a picture of the Hable One in the horizontal position, which is a portable Bluetooth, tactile keyboard also designed to enhance the usability of smartphones and tablets for individuals who have difficulty seeing. This braille-based keyboard is black in color with two sets of 3 vertical white circular buttons running down the middle and a long black oval button on both sides of the white buttons. It is rectangular in shape with rounded corners and has the hable logo, in white, on the upper right hand corner.">
            <a:extLst>
              <a:ext uri="{FF2B5EF4-FFF2-40B4-BE49-F238E27FC236}">
                <a16:creationId xmlns:a16="http://schemas.microsoft.com/office/drawing/2014/main" id="{D17C422E-6567-7836-C7CC-994D1C4381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4683" y="1507413"/>
            <a:ext cx="6212021" cy="3703320"/>
          </a:xfrm>
          <a:prstGeom prst="rect">
            <a:avLst/>
          </a:prstGeom>
        </p:spPr>
      </p:pic>
    </p:spTree>
    <p:extLst>
      <p:ext uri="{BB962C8B-B14F-4D97-AF65-F5344CB8AC3E}">
        <p14:creationId xmlns:p14="http://schemas.microsoft.com/office/powerpoint/2010/main" val="145370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wd">
                                    <p:tmPct val="15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useBgFill="1">
        <p:nvSpPr>
          <p:cNvPr id="50" name="Rectangle 49">
            <a:extLst>
              <a:ext uri="{FF2B5EF4-FFF2-40B4-BE49-F238E27FC236}">
                <a16:creationId xmlns:a16="http://schemas.microsoft.com/office/drawing/2014/main" id="{328C565D-A991-4381-AC37-76A58A4A12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DF625E07-8071-48A3-F866-FBFE4C703A74}"/>
              </a:ext>
            </a:extLst>
          </p:cNvPr>
          <p:cNvSpPr>
            <a:spLocks noGrp="1"/>
          </p:cNvSpPr>
          <p:nvPr>
            <p:ph type="title" idx="4294967295"/>
          </p:nvPr>
        </p:nvSpPr>
        <p:spPr>
          <a:xfrm>
            <a:off x="444500" y="1508125"/>
            <a:ext cx="3330575" cy="727075"/>
          </a:xfrm>
          <a:prstGeom prst="rect">
            <a:avLst/>
          </a:prstGeom>
          <a:noFill/>
          <a:ln w="57150">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20000"/>
              </a:lnSpc>
              <a:spcBef>
                <a:spcPct val="20000"/>
              </a:spcBef>
              <a:spcAft>
                <a:spcPts val="600"/>
              </a:spcAft>
              <a:buClr>
                <a:schemeClr val="accent1"/>
              </a:buClr>
              <a:buSzPct val="92000"/>
              <a:buFont typeface="Wingdings 2" panose="05020102010507070707" pitchFamily="18" charset="2"/>
              <a:buNone/>
              <a:tabLst/>
              <a:defRPr/>
            </a:pPr>
            <a:r>
              <a:rPr kumimoji="0" lang="en-US" sz="2000" b="1" i="0" u="sng" strike="noStrike" kern="1200" cap="all" spc="0" normalizeH="0" baseline="0" noProof="0" dirty="0" err="1">
                <a:ln>
                  <a:noFill/>
                </a:ln>
                <a:solidFill>
                  <a:schemeClr val="bg1"/>
                </a:solidFill>
                <a:effectLst/>
                <a:uLnTx/>
                <a:uFillTx/>
                <a:latin typeface="+mn-lt"/>
                <a:ea typeface="+mn-ea"/>
                <a:cs typeface="+mn-cs"/>
              </a:rPr>
              <a:t>Blueparrott</a:t>
            </a:r>
            <a:r>
              <a:rPr kumimoji="0" lang="en-US" sz="2000" b="1" i="0" u="sng" strike="noStrike" kern="1200" cap="all" spc="0" normalizeH="0" baseline="0" noProof="0" dirty="0">
                <a:ln>
                  <a:noFill/>
                </a:ln>
                <a:solidFill>
                  <a:schemeClr val="bg1"/>
                </a:solidFill>
                <a:effectLst/>
                <a:uLnTx/>
                <a:uFillTx/>
                <a:latin typeface="+mn-lt"/>
                <a:ea typeface="+mn-ea"/>
                <a:cs typeface="+mn-cs"/>
              </a:rPr>
              <a:t> S650-XT Headset</a:t>
            </a:r>
          </a:p>
          <a:p>
            <a:pPr marL="0" marR="0" lvl="0" indent="0" algn="r" defTabSz="457200" rtl="0" eaLnBrk="1" fontAlgn="auto" latinLnBrk="0" hangingPunct="1">
              <a:lnSpc>
                <a:spcPct val="120000"/>
              </a:lnSpc>
              <a:spcBef>
                <a:spcPct val="20000"/>
              </a:spcBef>
              <a:spcAft>
                <a:spcPts val="600"/>
              </a:spcAft>
              <a:buClr>
                <a:schemeClr val="accent1"/>
              </a:buClr>
              <a:buSzPct val="92000"/>
              <a:buFont typeface="Wingdings 2" panose="05020102010507070707" pitchFamily="18" charset="2"/>
              <a:buNone/>
              <a:tabLst/>
              <a:defRPr/>
            </a:pPr>
            <a:endParaRPr kumimoji="0" lang="en-US" sz="900" b="0" i="0" u="none" strike="noStrike" kern="1200" cap="all" spc="0" normalizeH="0" baseline="0" noProof="0" dirty="0">
              <a:ln>
                <a:noFill/>
              </a:ln>
              <a:solidFill>
                <a:schemeClr val="bg1"/>
              </a:solidFill>
              <a:effectLst/>
              <a:uLnTx/>
              <a:uFillTx/>
              <a:latin typeface="+mn-lt"/>
              <a:ea typeface="+mn-ea"/>
              <a:cs typeface="+mn-cs"/>
            </a:endParaRPr>
          </a:p>
        </p:txBody>
      </p:sp>
      <p:sp>
        <p:nvSpPr>
          <p:cNvPr id="52" name="Rectangle 51">
            <a:extLst>
              <a:ext uri="{FF2B5EF4-FFF2-40B4-BE49-F238E27FC236}">
                <a16:creationId xmlns:a16="http://schemas.microsoft.com/office/drawing/2014/main" id="{B7180431-F4DE-415D-BCBB-9316423C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3642"/>
            <a:ext cx="11298933" cy="512708"/>
          </a:xfrm>
          <a:prstGeom prst="rect">
            <a:avLst/>
          </a:prstGeom>
          <a:solidFill>
            <a:srgbClr val="969FA7">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4" name="Rectangle 53">
            <a:extLst>
              <a:ext uri="{FF2B5EF4-FFF2-40B4-BE49-F238E27FC236}">
                <a16:creationId xmlns:a16="http://schemas.microsoft.com/office/drawing/2014/main" id="{EEABD997-5EF9-4E9B-AFBB-F6DFAAF3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V="1">
            <a:off x="2209064" y="3329711"/>
            <a:ext cx="3703320" cy="5872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6" name="Rectangle 55">
            <a:extLst>
              <a:ext uri="{FF2B5EF4-FFF2-40B4-BE49-F238E27FC236}">
                <a16:creationId xmlns:a16="http://schemas.microsoft.com/office/drawing/2014/main" id="{E9AB5EE6-A047-4B18-B998-D46DF3CC36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5878019"/>
            <a:ext cx="11298933" cy="512708"/>
          </a:xfrm>
          <a:prstGeom prst="rect">
            <a:avLst/>
          </a:prstGeom>
          <a:solidFill>
            <a:srgbClr val="969FA7">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4" name="Picture 3" descr="A picture of the BlueParrott S650-XT Bluetooth headset in the vertical position. It is black in color with a boom mic sticking out on the right side. It is pictured  with one earpiece on and another (optional earpiece) separately pictured.">
            <a:extLst>
              <a:ext uri="{FF2B5EF4-FFF2-40B4-BE49-F238E27FC236}">
                <a16:creationId xmlns:a16="http://schemas.microsoft.com/office/drawing/2014/main" id="{FFEDBB1D-CF59-D9C9-4D25-C94FFAC327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5481" y="1507412"/>
            <a:ext cx="5571935" cy="3703321"/>
          </a:xfrm>
          <a:prstGeom prst="rect">
            <a:avLst/>
          </a:prstGeom>
        </p:spPr>
      </p:pic>
      <p:sp>
        <p:nvSpPr>
          <p:cNvPr id="6" name="TextBox 5">
            <a:extLst>
              <a:ext uri="{FF2B5EF4-FFF2-40B4-BE49-F238E27FC236}">
                <a16:creationId xmlns:a16="http://schemas.microsoft.com/office/drawing/2014/main" id="{A1EE20A6-3B41-2622-7B94-E0180CE211B3}"/>
              </a:ext>
            </a:extLst>
          </p:cNvPr>
          <p:cNvSpPr txBox="1"/>
          <p:nvPr/>
        </p:nvSpPr>
        <p:spPr>
          <a:xfrm>
            <a:off x="572655" y="2161309"/>
            <a:ext cx="3202468" cy="3416320"/>
          </a:xfrm>
          <a:prstGeom prst="rect">
            <a:avLst/>
          </a:prstGeom>
          <a:noFill/>
        </p:spPr>
        <p:txBody>
          <a:bodyPr wrap="square" rtlCol="0">
            <a:spAutoFit/>
          </a:bodyPr>
          <a:lstStyle/>
          <a:p>
            <a:pPr marL="342900" indent="-342900">
              <a:buAutoNum type="arabicPeriod"/>
            </a:pP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7.79 in. </a:t>
            </a:r>
            <a:r>
              <a:rPr lang="en-US" dirty="0">
                <a:solidFill>
                  <a:schemeClr val="bg1"/>
                </a:solidFill>
                <a:latin typeface="Aptos" panose="020B0004020202020204" pitchFamily="34" charset="0"/>
                <a:ea typeface="Times New Roman" panose="02020603050405020304" pitchFamily="18" charset="0"/>
                <a:cs typeface="Times New Roman" panose="02020603050405020304" pitchFamily="18" charset="0"/>
              </a:rPr>
              <a:t>x</a:t>
            </a: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 6.4 in. x 2.5 in.</a:t>
            </a:r>
          </a:p>
          <a:p>
            <a:pPr marL="342900" indent="-342900">
              <a:buAutoNum type="arabicPeriod"/>
            </a:pPr>
            <a:r>
              <a:rPr lang="en-US" dirty="0">
                <a:solidFill>
                  <a:schemeClr val="bg1"/>
                </a:solidFill>
                <a:latin typeface="Aptos" panose="020B0004020202020204" pitchFamily="34" charset="0"/>
                <a:ea typeface="Times New Roman" panose="02020603050405020304" pitchFamily="18" charset="0"/>
                <a:cs typeface="Times New Roman" panose="02020603050405020304" pitchFamily="18" charset="0"/>
              </a:rPr>
              <a:t>W</a:t>
            </a: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eighs .67 lbs.</a:t>
            </a:r>
            <a:r>
              <a:rPr lang="en-US" dirty="0">
                <a:solidFill>
                  <a:schemeClr val="bg1"/>
                </a:solidFill>
                <a:effectLst/>
                <a:latin typeface="Aptos" panose="020B0004020202020204" pitchFamily="34" charset="0"/>
              </a:rPr>
              <a:t> </a:t>
            </a:r>
          </a:p>
          <a:p>
            <a:pPr marL="342900" indent="-342900">
              <a:buAutoNum type="arabicPeriod"/>
            </a:pP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Active Noise Cancellation</a:t>
            </a:r>
          </a:p>
          <a:p>
            <a:pPr marL="342900" indent="-342900">
              <a:buAutoNum type="arabicPeriod"/>
            </a:pPr>
            <a:r>
              <a:rPr lang="en-US" dirty="0">
                <a:solidFill>
                  <a:schemeClr val="bg1"/>
                </a:solidFill>
                <a:latin typeface="Aptos" panose="020B0004020202020204" pitchFamily="34" charset="0"/>
              </a:rPr>
              <a:t>Can connect up to 2 devices</a:t>
            </a:r>
          </a:p>
          <a:p>
            <a:pPr marL="342900" indent="-342900">
              <a:buAutoNum type="arabicPeriod"/>
            </a:pPr>
            <a:r>
              <a:rPr lang="en-US" dirty="0">
                <a:solidFill>
                  <a:schemeClr val="bg1"/>
                </a:solidFill>
                <a:effectLst/>
                <a:latin typeface="Aptos" panose="020B0004020202020204" pitchFamily="34" charset="0"/>
              </a:rPr>
              <a:t>Works with iOS and </a:t>
            </a:r>
            <a:r>
              <a:rPr lang="en-US" dirty="0">
                <a:solidFill>
                  <a:schemeClr val="bg1"/>
                </a:solidFill>
                <a:latin typeface="Aptos" panose="020B0004020202020204" pitchFamily="34" charset="0"/>
              </a:rPr>
              <a:t>Android</a:t>
            </a:r>
            <a:endParaRPr lang="en-US" dirty="0">
              <a:solidFill>
                <a:schemeClr val="bg1"/>
              </a:solidFill>
              <a:effectLst/>
              <a:latin typeface="Aptos" panose="020B0004020202020204" pitchFamily="34" charset="0"/>
            </a:endParaRPr>
          </a:p>
          <a:p>
            <a:pPr marL="342900" indent="-342900">
              <a:buAutoNum type="arabicPeriod"/>
            </a:pP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Recommended for users who have difficulty hearing or speaking</a:t>
            </a:r>
          </a:p>
          <a:p>
            <a:pPr marL="342900" indent="-342900">
              <a:buAutoNum type="arabicPeriod"/>
            </a:pPr>
            <a:r>
              <a:rPr lang="en-US" dirty="0">
                <a:solidFill>
                  <a:schemeClr val="bg1"/>
                </a:solidFill>
                <a:latin typeface="Aptos" panose="020B0004020202020204" pitchFamily="34" charset="0"/>
                <a:ea typeface="Times New Roman" panose="02020603050405020304" pitchFamily="18" charset="0"/>
                <a:cs typeface="Times New Roman" panose="02020603050405020304" pitchFamily="18" charset="0"/>
              </a:rPr>
              <a:t>Retail cost is $</a:t>
            </a: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249.99 </a:t>
            </a:r>
            <a:endParaRPr lang="en-US" sz="1800" dirty="0">
              <a:solidFill>
                <a:schemeClr val="bg1"/>
              </a:solidFill>
              <a:latin typeface="Aptos" panose="020B0004020202020204" pitchFamily="34" charset="0"/>
              <a:ea typeface="Times New Roman" panose="02020603050405020304" pitchFamily="18" charset="0"/>
              <a:cs typeface="Times New Roman" panose="02020603050405020304" pitchFamily="18" charset="0"/>
            </a:endParaRPr>
          </a:p>
          <a:p>
            <a:pPr marL="342900" indent="-342900">
              <a:buAutoNum type="arabicPeriod"/>
            </a:pPr>
            <a:endParaRPr lang="en-US" dirty="0">
              <a:solidFill>
                <a:schemeClr val="bg1"/>
              </a:solidFill>
            </a:endParaRPr>
          </a:p>
        </p:txBody>
      </p:sp>
    </p:spTree>
    <p:extLst>
      <p:ext uri="{BB962C8B-B14F-4D97-AF65-F5344CB8AC3E}">
        <p14:creationId xmlns:p14="http://schemas.microsoft.com/office/powerpoint/2010/main" val="3650474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wd">
                                    <p:tmPct val="15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useBgFill="1">
        <p:nvSpPr>
          <p:cNvPr id="50" name="Rectangle 49">
            <a:extLst>
              <a:ext uri="{FF2B5EF4-FFF2-40B4-BE49-F238E27FC236}">
                <a16:creationId xmlns:a16="http://schemas.microsoft.com/office/drawing/2014/main" id="{328C565D-A991-4381-AC37-76A58A4A12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DF625E07-8071-48A3-F866-FBFE4C703A74}"/>
              </a:ext>
            </a:extLst>
          </p:cNvPr>
          <p:cNvSpPr>
            <a:spLocks noGrp="1"/>
          </p:cNvSpPr>
          <p:nvPr>
            <p:ph type="title" idx="4294967295"/>
          </p:nvPr>
        </p:nvSpPr>
        <p:spPr>
          <a:xfrm>
            <a:off x="444500" y="1508125"/>
            <a:ext cx="3330575" cy="727075"/>
          </a:xfrm>
          <a:prstGeom prst="rect">
            <a:avLst/>
          </a:prstGeom>
          <a:noFill/>
          <a:ln w="57150">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20000"/>
              </a:lnSpc>
              <a:spcBef>
                <a:spcPct val="20000"/>
              </a:spcBef>
              <a:spcAft>
                <a:spcPts val="600"/>
              </a:spcAft>
              <a:buClr>
                <a:schemeClr val="accent1"/>
              </a:buClr>
              <a:buSzPct val="92000"/>
              <a:buFont typeface="Wingdings 2" panose="05020102010507070707" pitchFamily="18" charset="2"/>
              <a:buNone/>
              <a:tabLst/>
              <a:defRPr/>
            </a:pPr>
            <a:r>
              <a:rPr kumimoji="0" lang="en-US" sz="1800" b="1" i="0" u="sng" strike="noStrike" kern="1200" cap="all" spc="0" normalizeH="0" baseline="0" noProof="0" dirty="0">
                <a:ln>
                  <a:noFill/>
                </a:ln>
                <a:solidFill>
                  <a:schemeClr val="bg1"/>
                </a:solidFill>
                <a:effectLst/>
                <a:uLnTx/>
                <a:uFillTx/>
                <a:latin typeface="+mn-lt"/>
                <a:ea typeface="+mn-ea"/>
                <a:cs typeface="+mn-cs"/>
              </a:rPr>
              <a:t>Midland wr120 NOAA emergency alert radio</a:t>
            </a:r>
          </a:p>
          <a:p>
            <a:pPr marL="0" marR="0" lvl="0" indent="0" algn="r" defTabSz="457200" rtl="0" eaLnBrk="1" fontAlgn="auto" latinLnBrk="0" hangingPunct="1">
              <a:lnSpc>
                <a:spcPct val="120000"/>
              </a:lnSpc>
              <a:spcBef>
                <a:spcPct val="20000"/>
              </a:spcBef>
              <a:spcAft>
                <a:spcPts val="600"/>
              </a:spcAft>
              <a:buClr>
                <a:schemeClr val="accent1"/>
              </a:buClr>
              <a:buSzPct val="92000"/>
              <a:buFont typeface="Wingdings 2" panose="05020102010507070707" pitchFamily="18" charset="2"/>
              <a:buNone/>
              <a:tabLst/>
              <a:defRPr/>
            </a:pPr>
            <a:endParaRPr kumimoji="0" lang="en-US" sz="800" b="0" i="0" u="none" strike="noStrike" kern="1200" cap="all" spc="0" normalizeH="0" baseline="0" noProof="0" dirty="0">
              <a:ln>
                <a:noFill/>
              </a:ln>
              <a:solidFill>
                <a:schemeClr val="bg1"/>
              </a:solidFill>
              <a:effectLst/>
              <a:uLnTx/>
              <a:uFillTx/>
              <a:latin typeface="+mn-lt"/>
              <a:ea typeface="+mn-ea"/>
              <a:cs typeface="+mn-cs"/>
            </a:endParaRPr>
          </a:p>
        </p:txBody>
      </p:sp>
      <p:sp>
        <p:nvSpPr>
          <p:cNvPr id="52" name="Rectangle 51">
            <a:extLst>
              <a:ext uri="{FF2B5EF4-FFF2-40B4-BE49-F238E27FC236}">
                <a16:creationId xmlns:a16="http://schemas.microsoft.com/office/drawing/2014/main" id="{B7180431-F4DE-415D-BCBB-9316423C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3642"/>
            <a:ext cx="11298933" cy="512708"/>
          </a:xfrm>
          <a:prstGeom prst="rect">
            <a:avLst/>
          </a:prstGeom>
          <a:solidFill>
            <a:srgbClr val="969FA7">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4" name="Rectangle 53">
            <a:extLst>
              <a:ext uri="{FF2B5EF4-FFF2-40B4-BE49-F238E27FC236}">
                <a16:creationId xmlns:a16="http://schemas.microsoft.com/office/drawing/2014/main" id="{EEABD997-5EF9-4E9B-AFBB-F6DFAAF3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V="1">
            <a:off x="2209064" y="3329711"/>
            <a:ext cx="3703320" cy="5872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6" name="Rectangle 55">
            <a:extLst>
              <a:ext uri="{FF2B5EF4-FFF2-40B4-BE49-F238E27FC236}">
                <a16:creationId xmlns:a16="http://schemas.microsoft.com/office/drawing/2014/main" id="{E9AB5EE6-A047-4B18-B998-D46DF3CC36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5878019"/>
            <a:ext cx="11298933" cy="512708"/>
          </a:xfrm>
          <a:prstGeom prst="rect">
            <a:avLst/>
          </a:prstGeom>
          <a:solidFill>
            <a:srgbClr val="969FA7">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2" name="Picture 1" descr="A picture of the WR120 NOAA Emergency Weather Alert Radio that is white with black lettters. The black buttons and trim have white letters and symbols. It is squarish in shape with rounded corners. There is a blue lcd with black letters and symbols.">
            <a:extLst>
              <a:ext uri="{FF2B5EF4-FFF2-40B4-BE49-F238E27FC236}">
                <a16:creationId xmlns:a16="http://schemas.microsoft.com/office/drawing/2014/main" id="{1E47368E-620F-5013-0F05-3D95F06EC9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7411" y="1507413"/>
            <a:ext cx="4938145" cy="3708930"/>
          </a:xfrm>
          <a:prstGeom prst="rect">
            <a:avLst/>
          </a:prstGeom>
        </p:spPr>
      </p:pic>
      <p:sp>
        <p:nvSpPr>
          <p:cNvPr id="6" name="TextBox 5">
            <a:extLst>
              <a:ext uri="{FF2B5EF4-FFF2-40B4-BE49-F238E27FC236}">
                <a16:creationId xmlns:a16="http://schemas.microsoft.com/office/drawing/2014/main" id="{A1EE20A6-3B41-2622-7B94-E0180CE211B3}"/>
              </a:ext>
            </a:extLst>
          </p:cNvPr>
          <p:cNvSpPr txBox="1"/>
          <p:nvPr/>
        </p:nvSpPr>
        <p:spPr>
          <a:xfrm>
            <a:off x="572655" y="2161309"/>
            <a:ext cx="3202468" cy="3416320"/>
          </a:xfrm>
          <a:prstGeom prst="rect">
            <a:avLst/>
          </a:prstGeom>
          <a:noFill/>
        </p:spPr>
        <p:txBody>
          <a:bodyPr wrap="square" rtlCol="0">
            <a:spAutoFit/>
          </a:bodyPr>
          <a:lstStyle/>
          <a:p>
            <a:pPr marL="342900" indent="-342900">
              <a:buAutoNum type="arabicPeriod"/>
            </a:pP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5 in. </a:t>
            </a:r>
            <a:r>
              <a:rPr lang="en-US" dirty="0">
                <a:solidFill>
                  <a:schemeClr val="bg1"/>
                </a:solidFill>
                <a:latin typeface="Aptos" panose="020B0004020202020204" pitchFamily="34" charset="0"/>
                <a:ea typeface="Times New Roman" panose="02020603050405020304" pitchFamily="18" charset="0"/>
                <a:cs typeface="Times New Roman" panose="02020603050405020304" pitchFamily="18" charset="0"/>
              </a:rPr>
              <a:t>x</a:t>
            </a: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 6 in. x 1.5 in.</a:t>
            </a:r>
          </a:p>
          <a:p>
            <a:pPr marL="342900" indent="-342900">
              <a:buAutoNum type="arabicPeriod"/>
            </a:pPr>
            <a:r>
              <a:rPr lang="en-US" dirty="0">
                <a:solidFill>
                  <a:schemeClr val="bg1"/>
                </a:solidFill>
                <a:latin typeface="Aptos" panose="020B0004020202020204" pitchFamily="34" charset="0"/>
                <a:ea typeface="Times New Roman" panose="02020603050405020304" pitchFamily="18" charset="0"/>
                <a:cs typeface="Times New Roman" panose="02020603050405020304" pitchFamily="18" charset="0"/>
              </a:rPr>
              <a:t>W</a:t>
            </a: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eighs 1 lbs.</a:t>
            </a:r>
            <a:r>
              <a:rPr lang="en-US" dirty="0">
                <a:solidFill>
                  <a:schemeClr val="bg1"/>
                </a:solidFill>
                <a:effectLst/>
                <a:latin typeface="Aptos" panose="020B0004020202020204" pitchFamily="34" charset="0"/>
              </a:rPr>
              <a:t> </a:t>
            </a:r>
          </a:p>
          <a:p>
            <a:pPr marL="342900" indent="-342900">
              <a:buAutoNum type="arabicPeriod"/>
            </a:pP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Programmable for up to 25 different counties</a:t>
            </a:r>
          </a:p>
          <a:p>
            <a:pPr marL="342900" indent="-342900">
              <a:buAutoNum type="arabicPeriod"/>
            </a:pPr>
            <a:r>
              <a:rPr lang="en-US" dirty="0">
                <a:solidFill>
                  <a:schemeClr val="bg1"/>
                </a:solidFill>
                <a:latin typeface="Aptos" panose="020B0004020202020204" pitchFamily="34" charset="0"/>
              </a:rPr>
              <a:t>Full battery back-up</a:t>
            </a:r>
          </a:p>
          <a:p>
            <a:pPr marL="342900" indent="-342900">
              <a:buAutoNum type="arabicPeriod"/>
            </a:pPr>
            <a:r>
              <a:rPr lang="en-US" dirty="0">
                <a:solidFill>
                  <a:schemeClr val="bg1"/>
                </a:solidFill>
                <a:latin typeface="Aptos" panose="020B0004020202020204" pitchFamily="34" charset="0"/>
              </a:rPr>
              <a:t>10 reviewable alerts memory</a:t>
            </a:r>
            <a:endParaRPr lang="en-US" dirty="0">
              <a:solidFill>
                <a:schemeClr val="bg1"/>
              </a:solidFill>
              <a:effectLst/>
              <a:latin typeface="Aptos" panose="020B0004020202020204" pitchFamily="34" charset="0"/>
            </a:endParaRPr>
          </a:p>
          <a:p>
            <a:pPr marL="342900" indent="-342900">
              <a:buAutoNum type="arabicPeriod"/>
            </a:pP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Recommended for users who are Deaf or have difficulty hearing or </a:t>
            </a:r>
            <a:r>
              <a:rPr lang="en-US" dirty="0">
                <a:solidFill>
                  <a:schemeClr val="bg1"/>
                </a:solidFill>
                <a:latin typeface="Aptos" panose="020B0004020202020204" pitchFamily="34" charset="0"/>
                <a:ea typeface="Times New Roman" panose="02020603050405020304" pitchFamily="18" charset="0"/>
                <a:cs typeface="Times New Roman" panose="02020603050405020304" pitchFamily="18" charset="0"/>
              </a:rPr>
              <a:t>seeing</a:t>
            </a:r>
            <a:endPar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endParaRPr>
          </a:p>
          <a:p>
            <a:pPr marL="342900" indent="-342900">
              <a:buAutoNum type="arabicPeriod"/>
            </a:pPr>
            <a:r>
              <a:rPr lang="en-US" dirty="0">
                <a:solidFill>
                  <a:schemeClr val="bg1"/>
                </a:solidFill>
                <a:latin typeface="Aptos" panose="020B0004020202020204" pitchFamily="34" charset="0"/>
                <a:ea typeface="Times New Roman" panose="02020603050405020304" pitchFamily="18" charset="0"/>
                <a:cs typeface="Times New Roman" panose="02020603050405020304" pitchFamily="18" charset="0"/>
              </a:rPr>
              <a:t>Retail cost is $</a:t>
            </a:r>
            <a:r>
              <a:rPr lang="en-US" sz="1800" dirty="0">
                <a:solidFill>
                  <a:schemeClr val="bg1"/>
                </a:solidFill>
                <a:effectLst/>
                <a:latin typeface="Aptos" panose="020B0004020202020204" pitchFamily="34" charset="0"/>
                <a:ea typeface="Times New Roman" panose="02020603050405020304" pitchFamily="18" charset="0"/>
                <a:cs typeface="Times New Roman" panose="02020603050405020304" pitchFamily="18" charset="0"/>
              </a:rPr>
              <a:t>34.88 </a:t>
            </a:r>
            <a:endParaRPr lang="en-US" sz="1800" dirty="0">
              <a:solidFill>
                <a:schemeClr val="bg1"/>
              </a:solidFill>
              <a:latin typeface="Aptos" panose="020B0004020202020204" pitchFamily="34" charset="0"/>
              <a:ea typeface="Times New Roman" panose="02020603050405020304" pitchFamily="18" charset="0"/>
              <a:cs typeface="Times New Roman" panose="02020603050405020304" pitchFamily="18" charset="0"/>
            </a:endParaRPr>
          </a:p>
          <a:p>
            <a:pPr marL="342900" indent="-342900">
              <a:buAutoNum type="arabicPeriod"/>
            </a:pPr>
            <a:endParaRPr lang="en-US" dirty="0">
              <a:solidFill>
                <a:schemeClr val="bg1"/>
              </a:solidFill>
            </a:endParaRPr>
          </a:p>
        </p:txBody>
      </p:sp>
    </p:spTree>
    <p:extLst>
      <p:ext uri="{BB962C8B-B14F-4D97-AF65-F5344CB8AC3E}">
        <p14:creationId xmlns:p14="http://schemas.microsoft.com/office/powerpoint/2010/main" val="1294611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wd">
                                    <p:tmPct val="15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useBgFill="1">
        <p:nvSpPr>
          <p:cNvPr id="50" name="Rectangle 49">
            <a:extLst>
              <a:ext uri="{FF2B5EF4-FFF2-40B4-BE49-F238E27FC236}">
                <a16:creationId xmlns:a16="http://schemas.microsoft.com/office/drawing/2014/main" id="{328C565D-A991-4381-AC37-76A58A4A12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DF625E07-8071-48A3-F866-FBFE4C703A74}"/>
              </a:ext>
            </a:extLst>
          </p:cNvPr>
          <p:cNvSpPr>
            <a:spLocks noGrp="1"/>
          </p:cNvSpPr>
          <p:nvPr>
            <p:ph type="title" idx="4294967295"/>
          </p:nvPr>
        </p:nvSpPr>
        <p:spPr>
          <a:xfrm>
            <a:off x="444500" y="1508125"/>
            <a:ext cx="3330575" cy="3702050"/>
          </a:xfrm>
          <a:prstGeom prst="rect">
            <a:avLst/>
          </a:prstGeom>
          <a:noFill/>
          <a:ln w="57150">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ctr" defTabSz="457200" rtl="0" eaLnBrk="1" fontAlgn="auto" latinLnBrk="0" hangingPunct="1">
              <a:lnSpc>
                <a:spcPct val="120000"/>
              </a:lnSpc>
              <a:spcBef>
                <a:spcPct val="20000"/>
              </a:spcBef>
              <a:spcAft>
                <a:spcPts val="600"/>
              </a:spcAft>
              <a:buClr>
                <a:schemeClr val="accent1"/>
              </a:buClr>
              <a:buSzPct val="92000"/>
              <a:buFont typeface="Wingdings 2" panose="05020102010507070707" pitchFamily="18" charset="2"/>
              <a:buNone/>
              <a:tabLst/>
              <a:defRPr/>
            </a:pPr>
            <a:r>
              <a:rPr kumimoji="0" lang="en-US" sz="2000" b="0" i="0" u="none" strike="noStrike" kern="1200" cap="all" spc="0" normalizeH="0" baseline="0" noProof="0" dirty="0">
                <a:ln>
                  <a:noFill/>
                </a:ln>
                <a:solidFill>
                  <a:schemeClr val="bg1"/>
                </a:solidFill>
                <a:effectLst/>
                <a:uLnTx/>
                <a:uFillTx/>
                <a:latin typeface="+mn-lt"/>
                <a:ea typeface="+mn-ea"/>
                <a:cs typeface="+mn-cs"/>
              </a:rPr>
              <a:t>Questions?</a:t>
            </a:r>
          </a:p>
        </p:txBody>
      </p:sp>
      <p:sp>
        <p:nvSpPr>
          <p:cNvPr id="52" name="Rectangle 51">
            <a:extLst>
              <a:ext uri="{FF2B5EF4-FFF2-40B4-BE49-F238E27FC236}">
                <a16:creationId xmlns:a16="http://schemas.microsoft.com/office/drawing/2014/main" id="{B7180431-F4DE-415D-BCBB-9316423C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3642"/>
            <a:ext cx="11298933" cy="512708"/>
          </a:xfrm>
          <a:prstGeom prst="rect">
            <a:avLst/>
          </a:prstGeom>
          <a:solidFill>
            <a:srgbClr val="969FA7">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4" name="Rectangle 53">
            <a:extLst>
              <a:ext uri="{FF2B5EF4-FFF2-40B4-BE49-F238E27FC236}">
                <a16:creationId xmlns:a16="http://schemas.microsoft.com/office/drawing/2014/main" id="{EEABD997-5EF9-4E9B-AFBB-F6DFAAF3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V="1">
            <a:off x="2209064" y="3329711"/>
            <a:ext cx="3703320" cy="5872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6" name="Rectangle 55">
            <a:extLst>
              <a:ext uri="{FF2B5EF4-FFF2-40B4-BE49-F238E27FC236}">
                <a16:creationId xmlns:a16="http://schemas.microsoft.com/office/drawing/2014/main" id="{E9AB5EE6-A047-4B18-B998-D46DF3CC36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5878019"/>
            <a:ext cx="11298933" cy="512708"/>
          </a:xfrm>
          <a:prstGeom prst="rect">
            <a:avLst/>
          </a:prstGeom>
          <a:solidFill>
            <a:srgbClr val="969FA7">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10" name="Picture 9" descr="Question mark boxes">
            <a:extLst>
              <a:ext uri="{FF2B5EF4-FFF2-40B4-BE49-F238E27FC236}">
                <a16:creationId xmlns:a16="http://schemas.microsoft.com/office/drawing/2014/main" id="{7A8A07ED-D316-FC8B-AE2E-AEC63663684F}"/>
              </a:ext>
            </a:extLst>
          </p:cNvPr>
          <p:cNvPicPr>
            <a:picLocks noChangeAspect="1"/>
          </p:cNvPicPr>
          <p:nvPr/>
        </p:nvPicPr>
        <p:blipFill>
          <a:blip r:embed="rId2"/>
          <a:stretch>
            <a:fillRect/>
          </a:stretch>
        </p:blipFill>
        <p:spPr>
          <a:xfrm>
            <a:off x="4652537" y="1507413"/>
            <a:ext cx="6583437" cy="3703320"/>
          </a:xfrm>
          <a:prstGeom prst="rect">
            <a:avLst/>
          </a:prstGeom>
        </p:spPr>
      </p:pic>
    </p:spTree>
    <p:extLst>
      <p:ext uri="{BB962C8B-B14F-4D97-AF65-F5344CB8AC3E}">
        <p14:creationId xmlns:p14="http://schemas.microsoft.com/office/powerpoint/2010/main" val="3157032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wd">
                                    <p:tmPct val="15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DividendVTI">
  <a:themeElements>
    <a:clrScheme name="DividendVTI">
      <a:dk1>
        <a:sysClr val="windowText" lastClr="000000"/>
      </a:dk1>
      <a:lt1>
        <a:sysClr val="window" lastClr="FFFFFF"/>
      </a:lt1>
      <a:dk2>
        <a:srgbClr val="3D3D3D"/>
      </a:dk2>
      <a:lt2>
        <a:srgbClr val="EBEBEB"/>
      </a:lt2>
      <a:accent1>
        <a:srgbClr val="ED8428"/>
      </a:accent1>
      <a:accent2>
        <a:srgbClr val="E6C46D"/>
      </a:accent2>
      <a:accent3>
        <a:srgbClr val="537685"/>
      </a:accent3>
      <a:accent4>
        <a:srgbClr val="969FA7"/>
      </a:accent4>
      <a:accent5>
        <a:srgbClr val="A9C37C"/>
      </a:accent5>
      <a:accent6>
        <a:srgbClr val="5A8071"/>
      </a:accent6>
      <a:hlink>
        <a:srgbClr val="828282"/>
      </a:hlink>
      <a:folHlink>
        <a:srgbClr val="A5A5A5"/>
      </a:folHlink>
    </a:clrScheme>
    <a:fontScheme name="Dividend">
      <a:majorFont>
        <a:latin typeface="Arial Nova Ligh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ova Ligh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VTI" id="{97558BDE-0B66-457C-BB6F-7B1B22DAA9B8}" vid="{F53508A3-AC60-448A-AF37-934D5F1A0D5E}"/>
    </a:ext>
  </a:extLst>
</a:theme>
</file>

<file path=docProps/app.xml><?xml version="1.0" encoding="utf-8"?>
<Properties xmlns="http://schemas.openxmlformats.org/officeDocument/2006/extended-properties" xmlns:vt="http://schemas.openxmlformats.org/officeDocument/2006/docPropsVTypes">
  <Template/>
  <TotalTime>248</TotalTime>
  <Words>246</Words>
  <Application>Microsoft Office PowerPoint</Application>
  <PresentationFormat>Widescreen</PresentationFormat>
  <Paragraphs>38</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Aptos</vt:lpstr>
      <vt:lpstr>Arial Nova Light</vt:lpstr>
      <vt:lpstr>Wingdings 2</vt:lpstr>
      <vt:lpstr>DividendVTI</vt:lpstr>
      <vt:lpstr>Testing &amp; Training: Equipment Presentation</vt:lpstr>
      <vt:lpstr>4 Devices for committee consideration and approval to be brought into the Program</vt:lpstr>
      <vt:lpstr>Rivo2 </vt:lpstr>
      <vt:lpstr>Hable One </vt:lpstr>
      <vt:lpstr>Blueparrott S650-XT Headset </vt:lpstr>
      <vt:lpstr>Midland wr120 NOAA emergency alert radio </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Harry Kim</dc:creator>
  <cp:lastModifiedBy>Matthew Reinig</cp:lastModifiedBy>
  <cp:revision>2</cp:revision>
  <dcterms:created xsi:type="dcterms:W3CDTF">2024-09-03T16:21:47Z</dcterms:created>
  <dcterms:modified xsi:type="dcterms:W3CDTF">2024-09-05T18:08:44Z</dcterms:modified>
</cp:coreProperties>
</file>