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3" r:id="rId4"/>
    <p:sldId id="264" r:id="rId5"/>
    <p:sldId id="265" r:id="rId6"/>
  </p:sldIdLst>
  <p:sldSz cx="18288000" cy="10287000"/>
  <p:notesSz cx="6858000" cy="9144000"/>
  <p:embeddedFontLst>
    <p:embeddedFont>
      <p:font typeface="Asap Condensed Bold" panose="020B0604020202020204" charset="0"/>
      <p:regular r:id="rId8"/>
      <p:bold r:id="rId9"/>
    </p:embeddedFont>
    <p:embeddedFont>
      <p:font typeface="Source Sans Pro 1" panose="020B0604020202020204" charset="0"/>
      <p:regular r:id="rId10"/>
      <p:bold r:id="rId11"/>
    </p:embeddedFont>
    <p:embeddedFont>
      <p:font typeface="Source Sans Pro 2 Bold" panose="020B0604020202020204" charset="0"/>
      <p:regular r:id="rId12"/>
      <p:bold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6" autoAdjust="0"/>
    <p:restoredTop sz="86438" autoAdjust="0"/>
  </p:normalViewPr>
  <p:slideViewPr>
    <p:cSldViewPr>
      <p:cViewPr varScale="1">
        <p:scale>
          <a:sx n="65" d="100"/>
          <a:sy n="65" d="100"/>
        </p:scale>
        <p:origin x="54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nig, Matthew" userId="4f7e3dc0-7604-458b-a67a-25f560fd0e08" providerId="ADAL" clId="{2AA93C10-852A-4115-9A76-0D0941C9FC09}"/>
    <pc:docChg chg="modSld">
      <pc:chgData name="Reinig, Matthew" userId="4f7e3dc0-7604-458b-a67a-25f560fd0e08" providerId="ADAL" clId="{2AA93C10-852A-4115-9A76-0D0941C9FC09}" dt="2024-10-02T23:08:43.728" v="318" actId="962"/>
      <pc:docMkLst>
        <pc:docMk/>
      </pc:docMkLst>
      <pc:sldChg chg="modSp mod">
        <pc:chgData name="Reinig, Matthew" userId="4f7e3dc0-7604-458b-a67a-25f560fd0e08" providerId="ADAL" clId="{2AA93C10-852A-4115-9A76-0D0941C9FC09}" dt="2024-10-02T23:05:58.737" v="1" actId="1035"/>
        <pc:sldMkLst>
          <pc:docMk/>
          <pc:sldMk cId="0" sldId="256"/>
        </pc:sldMkLst>
        <pc:spChg chg="mod">
          <ac:chgData name="Reinig, Matthew" userId="4f7e3dc0-7604-458b-a67a-25f560fd0e08" providerId="ADAL" clId="{2AA93C10-852A-4115-9A76-0D0941C9FC09}" dt="2024-10-02T23:05:58.737" v="1" actId="1035"/>
          <ac:spMkLst>
            <pc:docMk/>
            <pc:sldMk cId="0" sldId="256"/>
            <ac:spMk id="2" creationId="{00000000-0000-0000-0000-000000000000}"/>
          </ac:spMkLst>
        </pc:spChg>
      </pc:sldChg>
      <pc:sldChg chg="modSp mod">
        <pc:chgData name="Reinig, Matthew" userId="4f7e3dc0-7604-458b-a67a-25f560fd0e08" providerId="ADAL" clId="{2AA93C10-852A-4115-9A76-0D0941C9FC09}" dt="2024-10-02T23:06:40.953" v="2" actId="13244"/>
        <pc:sldMkLst>
          <pc:docMk/>
          <pc:sldMk cId="3933033296" sldId="262"/>
        </pc:sldMkLst>
        <pc:spChg chg="ord">
          <ac:chgData name="Reinig, Matthew" userId="4f7e3dc0-7604-458b-a67a-25f560fd0e08" providerId="ADAL" clId="{2AA93C10-852A-4115-9A76-0D0941C9FC09}" dt="2024-10-02T23:06:40.953" v="2" actId="13244"/>
          <ac:spMkLst>
            <pc:docMk/>
            <pc:sldMk cId="3933033296" sldId="262"/>
            <ac:spMk id="4" creationId="{E28A008A-DDAB-4175-8C3E-C920E895AECD}"/>
          </ac:spMkLst>
        </pc:spChg>
      </pc:sldChg>
      <pc:sldChg chg="modSp mod">
        <pc:chgData name="Reinig, Matthew" userId="4f7e3dc0-7604-458b-a67a-25f560fd0e08" providerId="ADAL" clId="{2AA93C10-852A-4115-9A76-0D0941C9FC09}" dt="2024-10-02T23:08:02.307" v="188" actId="962"/>
        <pc:sldMkLst>
          <pc:docMk/>
          <pc:sldMk cId="2192934784" sldId="264"/>
        </pc:sldMkLst>
        <pc:spChg chg="mod">
          <ac:chgData name="Reinig, Matthew" userId="4f7e3dc0-7604-458b-a67a-25f560fd0e08" providerId="ADAL" clId="{2AA93C10-852A-4115-9A76-0D0941C9FC09}" dt="2024-10-02T23:08:02.307" v="188" actId="962"/>
          <ac:spMkLst>
            <pc:docMk/>
            <pc:sldMk cId="2192934784" sldId="264"/>
            <ac:spMk id="11" creationId="{C15ACB14-B090-01F5-3EF7-69C21C55F3B5}"/>
          </ac:spMkLst>
        </pc:spChg>
      </pc:sldChg>
      <pc:sldChg chg="modSp mod">
        <pc:chgData name="Reinig, Matthew" userId="4f7e3dc0-7604-458b-a67a-25f560fd0e08" providerId="ADAL" clId="{2AA93C10-852A-4115-9A76-0D0941C9FC09}" dt="2024-10-02T23:08:43.728" v="318" actId="962"/>
        <pc:sldMkLst>
          <pc:docMk/>
          <pc:sldMk cId="2084809560" sldId="265"/>
        </pc:sldMkLst>
        <pc:spChg chg="mod">
          <ac:chgData name="Reinig, Matthew" userId="4f7e3dc0-7604-458b-a67a-25f560fd0e08" providerId="ADAL" clId="{2AA93C10-852A-4115-9A76-0D0941C9FC09}" dt="2024-10-02T23:08:43.728" v="318" actId="962"/>
          <ac:spMkLst>
            <pc:docMk/>
            <pc:sldMk cId="2084809560" sldId="265"/>
            <ac:spMk id="18" creationId="{ABE4C263-2A92-5710-2437-0D3658958E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02.10.2024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" y="-2019300"/>
            <a:ext cx="18288000" cy="11256136"/>
          </a:xfrm>
          <a:custGeom>
            <a:avLst/>
            <a:gdLst/>
            <a:ahLst/>
            <a:cxnLst/>
            <a:rect l="l" t="t" r="r" b="b"/>
            <a:pathLst>
              <a:path w="24266649" h="11256136">
                <a:moveTo>
                  <a:pt x="0" y="0"/>
                </a:moveTo>
                <a:lnTo>
                  <a:pt x="24266649" y="0"/>
                </a:lnTo>
                <a:lnTo>
                  <a:pt x="24266649" y="11256136"/>
                </a:lnTo>
                <a:lnTo>
                  <a:pt x="0" y="1125613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 l="-32692" b="-3330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81122" y="-707704"/>
            <a:ext cx="7820228" cy="6212154"/>
          </a:xfrm>
          <a:custGeom>
            <a:avLst/>
            <a:gdLst/>
            <a:ahLst/>
            <a:cxnLst/>
            <a:rect l="l" t="t" r="r" b="b"/>
            <a:pathLst>
              <a:path w="2059649" h="1636123">
                <a:moveTo>
                  <a:pt x="50489" y="0"/>
                </a:moveTo>
                <a:lnTo>
                  <a:pt x="2009159" y="0"/>
                </a:lnTo>
                <a:cubicBezTo>
                  <a:pt x="2022550" y="0"/>
                  <a:pt x="2035392" y="5319"/>
                  <a:pt x="2044861" y="14788"/>
                </a:cubicBezTo>
                <a:cubicBezTo>
                  <a:pt x="2054329" y="24257"/>
                  <a:pt x="2059649" y="37099"/>
                  <a:pt x="2059649" y="50489"/>
                </a:cubicBezTo>
                <a:lnTo>
                  <a:pt x="2059649" y="1585634"/>
                </a:lnTo>
                <a:cubicBezTo>
                  <a:pt x="2059649" y="1613518"/>
                  <a:pt x="2037044" y="1636123"/>
                  <a:pt x="2009159" y="1636123"/>
                </a:cubicBezTo>
                <a:lnTo>
                  <a:pt x="50489" y="1636123"/>
                </a:lnTo>
                <a:cubicBezTo>
                  <a:pt x="37099" y="1636123"/>
                  <a:pt x="24257" y="1630803"/>
                  <a:pt x="14788" y="1621335"/>
                </a:cubicBezTo>
                <a:cubicBezTo>
                  <a:pt x="5319" y="1611866"/>
                  <a:pt x="0" y="1599024"/>
                  <a:pt x="0" y="1585634"/>
                </a:cubicBezTo>
                <a:lnTo>
                  <a:pt x="0" y="50489"/>
                </a:lnTo>
                <a:cubicBezTo>
                  <a:pt x="0" y="37099"/>
                  <a:pt x="5319" y="24257"/>
                  <a:pt x="14788" y="14788"/>
                </a:cubicBezTo>
                <a:cubicBezTo>
                  <a:pt x="24257" y="5319"/>
                  <a:pt x="37099" y="0"/>
                  <a:pt x="50489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Freeform 8" descr="California Connect Logo"/>
          <p:cNvSpPr/>
          <p:nvPr/>
        </p:nvSpPr>
        <p:spPr>
          <a:xfrm>
            <a:off x="10438087" y="852151"/>
            <a:ext cx="6306297" cy="1902400"/>
          </a:xfrm>
          <a:custGeom>
            <a:avLst/>
            <a:gdLst/>
            <a:ahLst/>
            <a:cxnLst/>
            <a:rect l="l" t="t" r="r" b="b"/>
            <a:pathLst>
              <a:path w="6306297" h="1902400">
                <a:moveTo>
                  <a:pt x="0" y="0"/>
                </a:moveTo>
                <a:lnTo>
                  <a:pt x="6306297" y="0"/>
                </a:lnTo>
                <a:lnTo>
                  <a:pt x="6306297" y="1902400"/>
                </a:lnTo>
                <a:lnTo>
                  <a:pt x="0" y="19024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0" y="9448929"/>
            <a:ext cx="18288000" cy="5373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36"/>
              </a:lnSpc>
            </a:pPr>
            <a:r>
              <a:rPr lang="en-US" sz="4077" b="1" dirty="0">
                <a:solidFill>
                  <a:srgbClr val="003065"/>
                </a:solidFill>
                <a:latin typeface="Asap Condensed Bold"/>
                <a:ea typeface="Asap Condensed Bold"/>
                <a:cs typeface="Asap Condensed Bold"/>
                <a:sym typeface="Asap Condensed Bold"/>
              </a:rPr>
              <a:t>CSD Marketing Updates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82449180-2E29-3843-DB8A-5D0443E671D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436330" y="3459952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ts val="5501"/>
              </a:lnSpc>
            </a:pPr>
            <a:r>
              <a:rPr lang="en-US" b="1" dirty="0">
                <a:solidFill>
                  <a:srgbClr val="003065"/>
                </a:solidFill>
                <a:latin typeface="Asap Condensed Bold"/>
                <a:ea typeface="Asap Condensed Bold"/>
                <a:cs typeface="Asap Condensed Bold"/>
                <a:sym typeface="Asap Condensed Bold"/>
              </a:rPr>
              <a:t>August 2024</a:t>
            </a:r>
            <a:br>
              <a:rPr lang="en-US" b="1" dirty="0">
                <a:solidFill>
                  <a:srgbClr val="003065"/>
                </a:solidFill>
                <a:latin typeface="Asap Condensed Bold"/>
                <a:ea typeface="Asap Condensed Bold"/>
                <a:cs typeface="Asap Condensed Bold"/>
                <a:sym typeface="Asap Condensed Bold"/>
              </a:rPr>
            </a:br>
            <a:r>
              <a:rPr lang="en-US" b="1" dirty="0">
                <a:solidFill>
                  <a:srgbClr val="003065"/>
                </a:solidFill>
                <a:latin typeface="Asap Condensed Bold"/>
                <a:ea typeface="Asap Condensed Bold"/>
                <a:cs typeface="Asap Condensed Bold"/>
                <a:sym typeface="Asap Condensed Bold"/>
              </a:rPr>
              <a:t>Marketing Update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19C3C-246D-9BFA-FD13-BA3C40761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5776" y="8001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rgbClr val="003065"/>
                </a:solidFill>
                <a:latin typeface="Asap Condensed Bold"/>
                <a:ea typeface="Asap Condensed Bold"/>
                <a:cs typeface="Asap Condensed Bold"/>
                <a:sym typeface="Asap Condensed Bold"/>
              </a:rPr>
              <a:t>California Connect Website</a:t>
            </a:r>
            <a:endParaRPr lang="en-US" dirty="0"/>
          </a:p>
        </p:txBody>
      </p:sp>
      <p:sp>
        <p:nvSpPr>
          <p:cNvPr id="3" name="Freeform 3" descr="Table showing the most visited landing pages: 1. Speech 2. Hearing 3. Vision 4. Mobility 5. Memory">
            <a:extLst>
              <a:ext uri="{FF2B5EF4-FFF2-40B4-BE49-F238E27FC236}">
                <a16:creationId xmlns:a16="http://schemas.microsoft.com/office/drawing/2014/main" id="{62B2483B-D38D-92B7-CA48-44D8B796C430}"/>
              </a:ext>
            </a:extLst>
          </p:cNvPr>
          <p:cNvSpPr/>
          <p:nvPr/>
        </p:nvSpPr>
        <p:spPr>
          <a:xfrm>
            <a:off x="912322" y="6697205"/>
            <a:ext cx="14784473" cy="2318275"/>
          </a:xfrm>
          <a:custGeom>
            <a:avLst/>
            <a:gdLst/>
            <a:ahLst/>
            <a:cxnLst/>
            <a:rect l="l" t="t" r="r" b="b"/>
            <a:pathLst>
              <a:path w="14784473" h="2318275">
                <a:moveTo>
                  <a:pt x="0" y="0"/>
                </a:moveTo>
                <a:lnTo>
                  <a:pt x="14784473" y="0"/>
                </a:lnTo>
                <a:lnTo>
                  <a:pt x="14784473" y="2318276"/>
                </a:lnTo>
                <a:lnTo>
                  <a:pt x="0" y="231827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2" descr="21,771 Sessions: 4.6% MOM increase and 73.8 YOY increase. 16,783 New Users: 1.09% decrease MOM and 79.2% increase YOY 88.5% Engagement Rate: 2.2% MOM decrease, 120.9% YOY increase. 19,267 Engaged Sessions: 2.3% MOM increase, 283.8% YOY increase">
            <a:extLst>
              <a:ext uri="{FF2B5EF4-FFF2-40B4-BE49-F238E27FC236}">
                <a16:creationId xmlns:a16="http://schemas.microsoft.com/office/drawing/2014/main" id="{217E3541-3BA9-8506-F750-C92C567ECDA4}"/>
              </a:ext>
            </a:extLst>
          </p:cNvPr>
          <p:cNvSpPr/>
          <p:nvPr/>
        </p:nvSpPr>
        <p:spPr>
          <a:xfrm>
            <a:off x="912322" y="1909482"/>
            <a:ext cx="13813463" cy="2138252"/>
          </a:xfrm>
          <a:custGeom>
            <a:avLst/>
            <a:gdLst/>
            <a:ahLst/>
            <a:cxnLst/>
            <a:rect l="l" t="t" r="r" b="b"/>
            <a:pathLst>
              <a:path w="13813463" h="2138252">
                <a:moveTo>
                  <a:pt x="0" y="0"/>
                </a:moveTo>
                <a:lnTo>
                  <a:pt x="13813463" y="0"/>
                </a:lnTo>
                <a:lnTo>
                  <a:pt x="13813463" y="2138253"/>
                </a:lnTo>
                <a:lnTo>
                  <a:pt x="0" y="213825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655" b="-11864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5" descr="7.69 Events Per Session: 3% MOM increase, 73% YOY increase 4,503 Calls: 24.7 MOM decrease 17,393 Total Users: .34% MOM decrease, 69.4% increase YOY">
            <a:extLst>
              <a:ext uri="{FF2B5EF4-FFF2-40B4-BE49-F238E27FC236}">
                <a16:creationId xmlns:a16="http://schemas.microsoft.com/office/drawing/2014/main" id="{E28A008A-DDAB-4175-8C3E-C920E895AECD}"/>
              </a:ext>
            </a:extLst>
          </p:cNvPr>
          <p:cNvSpPr/>
          <p:nvPr/>
        </p:nvSpPr>
        <p:spPr>
          <a:xfrm>
            <a:off x="945776" y="4178874"/>
            <a:ext cx="13813463" cy="2362101"/>
          </a:xfrm>
          <a:custGeom>
            <a:avLst/>
            <a:gdLst/>
            <a:ahLst/>
            <a:cxnLst/>
            <a:rect l="l" t="t" r="r" b="b"/>
            <a:pathLst>
              <a:path w="13813463" h="2362101">
                <a:moveTo>
                  <a:pt x="0" y="0"/>
                </a:moveTo>
                <a:lnTo>
                  <a:pt x="13813463" y="0"/>
                </a:lnTo>
                <a:lnTo>
                  <a:pt x="13813463" y="2362101"/>
                </a:lnTo>
                <a:lnTo>
                  <a:pt x="0" y="236210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7925" r="-655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33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34EFC-BDDF-C094-765C-CB5D210BE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809D1-17F3-FFAB-ED5B-3B2831DB7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786428"/>
            <a:ext cx="2940424" cy="1143000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rgbClr val="003065"/>
                </a:solidFill>
                <a:latin typeface="Asap Condensed Bold"/>
                <a:ea typeface="Asap Condensed Bold"/>
                <a:cs typeface="Asap Condensed Bold"/>
                <a:sym typeface="Asap Condensed Bold"/>
              </a:rPr>
              <a:t>Applications</a:t>
            </a:r>
            <a:endParaRPr lang="en-US" dirty="0"/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F97069FB-781B-AAB4-6914-35DB66CD2309}"/>
              </a:ext>
            </a:extLst>
          </p:cNvPr>
          <p:cNvSpPr txBox="1"/>
          <p:nvPr/>
        </p:nvSpPr>
        <p:spPr>
          <a:xfrm>
            <a:off x="4800600" y="988991"/>
            <a:ext cx="9304758" cy="612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382"/>
              </a:lnSpc>
            </a:pPr>
            <a:r>
              <a:rPr lang="en-US" sz="2800" b="1" dirty="0">
                <a:solidFill>
                  <a:srgbClr val="046B99"/>
                </a:solidFill>
                <a:latin typeface="Source Sans Pro 2 Bold"/>
                <a:ea typeface="Source Sans Pro 2 Bold"/>
                <a:cs typeface="Source Sans Pro 2 Bold"/>
                <a:sym typeface="Source Sans Pro 2 Bold"/>
              </a:rPr>
              <a:t>197 CERT DOWNLOADS &amp; 259 E-APPLICATIONS</a:t>
            </a:r>
          </a:p>
        </p:txBody>
      </p:sp>
      <p:sp>
        <p:nvSpPr>
          <p:cNvPr id="6" name="Freeform 2" descr="4,314 Sessions: 2.6% MOM increase 1,071 New Users: 24.39% MOM Increase 93.02% Engagement Rate: 1.8% MOM Decrease 4013 Engaged Sessions: 0.8% MOM Increase">
            <a:extLst>
              <a:ext uri="{FF2B5EF4-FFF2-40B4-BE49-F238E27FC236}">
                <a16:creationId xmlns:a16="http://schemas.microsoft.com/office/drawing/2014/main" id="{C65A712D-982E-B1A7-31AD-BF2184AD5EF0}"/>
              </a:ext>
            </a:extLst>
          </p:cNvPr>
          <p:cNvSpPr/>
          <p:nvPr/>
        </p:nvSpPr>
        <p:spPr>
          <a:xfrm>
            <a:off x="1071118" y="1900293"/>
            <a:ext cx="15756372" cy="1917537"/>
          </a:xfrm>
          <a:custGeom>
            <a:avLst/>
            <a:gdLst/>
            <a:ahLst/>
            <a:cxnLst/>
            <a:rect l="l" t="t" r="r" b="b"/>
            <a:pathLst>
              <a:path w="15756372" h="1917537">
                <a:moveTo>
                  <a:pt x="0" y="0"/>
                </a:moveTo>
                <a:lnTo>
                  <a:pt x="15756372" y="0"/>
                </a:lnTo>
                <a:lnTo>
                  <a:pt x="15756372" y="1917537"/>
                </a:lnTo>
                <a:lnTo>
                  <a:pt x="0" y="1917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2692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5" descr="5.94 Events per session: 2.84 MOM Decrease 11,318 Pageviews: 0.4% MOM Increase 197 PDF Downloads: 14.7 MOM Decrease 259 E Applications: 31.3% MOM Decrease">
            <a:extLst>
              <a:ext uri="{FF2B5EF4-FFF2-40B4-BE49-F238E27FC236}">
                <a16:creationId xmlns:a16="http://schemas.microsoft.com/office/drawing/2014/main" id="{CAE26264-43C6-25AF-3BCC-FE09A60FD012}"/>
              </a:ext>
            </a:extLst>
          </p:cNvPr>
          <p:cNvSpPr/>
          <p:nvPr/>
        </p:nvSpPr>
        <p:spPr>
          <a:xfrm>
            <a:off x="1071118" y="3817830"/>
            <a:ext cx="15756372" cy="1917537"/>
          </a:xfrm>
          <a:custGeom>
            <a:avLst/>
            <a:gdLst/>
            <a:ahLst/>
            <a:cxnLst/>
            <a:rect l="l" t="t" r="r" b="b"/>
            <a:pathLst>
              <a:path w="15756372" h="1917537">
                <a:moveTo>
                  <a:pt x="0" y="0"/>
                </a:moveTo>
                <a:lnTo>
                  <a:pt x="15756372" y="0"/>
                </a:lnTo>
                <a:lnTo>
                  <a:pt x="15756372" y="1917537"/>
                </a:lnTo>
                <a:lnTo>
                  <a:pt x="0" y="1917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36194" b="-13308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6" descr="559 PDF Pageviews: 9.3% MOM Decrease 3,515 Total Users: 3.02% MOM Increase">
            <a:extLst>
              <a:ext uri="{FF2B5EF4-FFF2-40B4-BE49-F238E27FC236}">
                <a16:creationId xmlns:a16="http://schemas.microsoft.com/office/drawing/2014/main" id="{78252F63-5BAB-7D0B-A4E9-508DED9B493B}"/>
              </a:ext>
            </a:extLst>
          </p:cNvPr>
          <p:cNvSpPr/>
          <p:nvPr/>
        </p:nvSpPr>
        <p:spPr>
          <a:xfrm>
            <a:off x="1071118" y="6030642"/>
            <a:ext cx="15756372" cy="1917537"/>
          </a:xfrm>
          <a:custGeom>
            <a:avLst/>
            <a:gdLst/>
            <a:ahLst/>
            <a:cxnLst/>
            <a:rect l="l" t="t" r="r" b="b"/>
            <a:pathLst>
              <a:path w="15756372" h="1917537">
                <a:moveTo>
                  <a:pt x="0" y="0"/>
                </a:moveTo>
                <a:lnTo>
                  <a:pt x="15756372" y="0"/>
                </a:lnTo>
                <a:lnTo>
                  <a:pt x="15756372" y="1917538"/>
                </a:lnTo>
                <a:lnTo>
                  <a:pt x="0" y="19175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44371" b="-24904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735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6E937-CECE-6EAA-70FC-423B8B06E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976BA-A7B6-A1DA-74C3-5047D5233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56"/>
            <a:ext cx="8229600" cy="1143000"/>
          </a:xfrm>
        </p:spPr>
        <p:txBody>
          <a:bodyPr>
            <a:normAutofit/>
          </a:bodyPr>
          <a:lstStyle/>
          <a:p>
            <a:pPr algn="l">
              <a:lnSpc>
                <a:spcPts val="8658"/>
              </a:lnSpc>
            </a:pPr>
            <a:r>
              <a:rPr lang="en-US" sz="4400" b="1" dirty="0">
                <a:solidFill>
                  <a:srgbClr val="003065"/>
                </a:solidFill>
                <a:latin typeface="Asap Condensed Bold"/>
                <a:ea typeface="Asap Condensed Bold"/>
                <a:cs typeface="Asap Condensed Bold"/>
                <a:sym typeface="Asap Condensed Bold"/>
              </a:rPr>
              <a:t>Marketing Updates</a:t>
            </a: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F5104499-9A42-CFED-D1CF-E6A8A1B078B2}"/>
              </a:ext>
            </a:extLst>
          </p:cNvPr>
          <p:cNvSpPr txBox="1"/>
          <p:nvPr/>
        </p:nvSpPr>
        <p:spPr>
          <a:xfrm>
            <a:off x="1028700" y="2293049"/>
            <a:ext cx="8676778" cy="6481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50"/>
              </a:lnSpc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Relocation Efforts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Provided signage, print materials and event support for the first official open house and prepared for those happening throughout September.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Continued promotion of the new Service Center locations on social media and the website.</a:t>
            </a:r>
          </a:p>
          <a:p>
            <a:pPr algn="l">
              <a:lnSpc>
                <a:spcPts val="3050"/>
              </a:lnSpc>
            </a:pPr>
            <a:endParaRPr lang="en-US" sz="2699" dirty="0">
              <a:solidFill>
                <a:srgbClr val="003065"/>
              </a:solidFill>
              <a:latin typeface="Source Sans Pro 1"/>
              <a:ea typeface="Source Sans Pro 1"/>
              <a:cs typeface="Source Sans Pro 1"/>
              <a:sym typeface="Source Sans Pro 1"/>
            </a:endParaRPr>
          </a:p>
          <a:p>
            <a:pPr algn="l">
              <a:lnSpc>
                <a:spcPts val="3050"/>
              </a:lnSpc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General Marketing Efforts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Designed and coordinated California Connect employee badges.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Continued work on a tri-fold brochure giving an overview of the program.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Continued CBO partnership efforts. We currently have six partners and are pending one more.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Radio ads continued to run through August.</a:t>
            </a:r>
          </a:p>
          <a:p>
            <a:pPr algn="l">
              <a:lnSpc>
                <a:spcPts val="3050"/>
              </a:lnSpc>
            </a:pPr>
            <a:endParaRPr lang="en-US" sz="2699" dirty="0">
              <a:solidFill>
                <a:srgbClr val="003065"/>
              </a:solidFill>
              <a:latin typeface="Source Sans Pro 1"/>
              <a:ea typeface="Source Sans Pro 1"/>
              <a:cs typeface="Source Sans Pro 1"/>
              <a:sym typeface="Source Sans Pro 1"/>
            </a:endParaRPr>
          </a:p>
          <a:p>
            <a:pPr algn="l">
              <a:lnSpc>
                <a:spcPts val="3050"/>
              </a:lnSpc>
            </a:pPr>
            <a:endParaRPr lang="en-US" sz="2699" dirty="0">
              <a:solidFill>
                <a:srgbClr val="003065"/>
              </a:solidFill>
              <a:latin typeface="Source Sans Pro 1"/>
              <a:ea typeface="Source Sans Pro 1"/>
              <a:cs typeface="Source Sans Pro 1"/>
              <a:sym typeface="Source Sans Pro 1"/>
            </a:endParaRP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B3065037-AD86-4035-4417-9C3698FFE0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324206" y="0"/>
            <a:ext cx="3086100" cy="9488892"/>
            <a:chOff x="0" y="0"/>
            <a:chExt cx="812800" cy="2499132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98EA0A4F-E614-F8F0-E70C-F1AEBF054425}"/>
                </a:ext>
              </a:extLst>
            </p:cNvPr>
            <p:cNvSpPr/>
            <p:nvPr/>
          </p:nvSpPr>
          <p:spPr>
            <a:xfrm>
              <a:off x="0" y="0"/>
              <a:ext cx="812800" cy="2499132"/>
            </a:xfrm>
            <a:custGeom>
              <a:avLst/>
              <a:gdLst/>
              <a:ahLst/>
              <a:cxnLst/>
              <a:rect l="l" t="t" r="r" b="b"/>
              <a:pathLst>
                <a:path w="812800" h="2499132">
                  <a:moveTo>
                    <a:pt x="0" y="0"/>
                  </a:moveTo>
                  <a:lnTo>
                    <a:pt x="812800" y="0"/>
                  </a:lnTo>
                  <a:lnTo>
                    <a:pt x="812800" y="2499132"/>
                  </a:lnTo>
                  <a:lnTo>
                    <a:pt x="0" y="2499132"/>
                  </a:lnTo>
                  <a:close/>
                </a:path>
              </a:pathLst>
            </a:custGeom>
            <a:solidFill>
              <a:srgbClr val="FBAD2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8941C947-9E2D-105A-C2A3-30CED12AA8D6}"/>
                </a:ext>
              </a:extLst>
            </p:cNvPr>
            <p:cNvSpPr txBox="1"/>
            <p:nvPr/>
          </p:nvSpPr>
          <p:spPr>
            <a:xfrm>
              <a:off x="0" y="9525"/>
              <a:ext cx="812800" cy="24896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24"/>
                </a:lnSpc>
              </a:pPr>
              <a:endParaRPr/>
            </a:p>
          </p:txBody>
        </p:sp>
      </p:grpSp>
      <p:sp>
        <p:nvSpPr>
          <p:cNvPr id="11" name="Freeform 5" descr="A disabled girl in a wheelchair filling out a form on a tablet.">
            <a:extLst>
              <a:ext uri="{FF2B5EF4-FFF2-40B4-BE49-F238E27FC236}">
                <a16:creationId xmlns:a16="http://schemas.microsoft.com/office/drawing/2014/main" id="{C15ACB14-B090-01F5-3EF7-69C21C55F3B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11431674" y="0"/>
            <a:ext cx="6856326" cy="9488892"/>
          </a:xfrm>
          <a:custGeom>
            <a:avLst/>
            <a:gdLst/>
            <a:ahLst/>
            <a:cxnLst/>
            <a:rect l="l" t="t" r="r" b="b"/>
            <a:pathLst>
              <a:path w="6856326" h="9488892">
                <a:moveTo>
                  <a:pt x="0" y="0"/>
                </a:moveTo>
                <a:lnTo>
                  <a:pt x="6856326" y="0"/>
                </a:lnTo>
                <a:lnTo>
                  <a:pt x="6856326" y="9488892"/>
                </a:lnTo>
                <a:lnTo>
                  <a:pt x="0" y="94888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8410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934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A520C-6C94-68C8-AE9C-A22FB90B5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0A9EF-DBA8-C460-363B-15BF227DA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4400" y="757282"/>
            <a:ext cx="3086100" cy="1143000"/>
          </a:xfrm>
        </p:spPr>
        <p:txBody>
          <a:bodyPr>
            <a:normAutofit/>
          </a:bodyPr>
          <a:lstStyle/>
          <a:p>
            <a:pPr algn="l">
              <a:lnSpc>
                <a:spcPts val="8658"/>
              </a:lnSpc>
            </a:pPr>
            <a:r>
              <a:rPr lang="en-US" sz="4400" b="1" dirty="0">
                <a:solidFill>
                  <a:srgbClr val="003065"/>
                </a:solidFill>
                <a:latin typeface="Asap Condensed Bold"/>
                <a:ea typeface="Asap Condensed Bold"/>
                <a:cs typeface="Asap Condensed Bold"/>
                <a:sym typeface="Asap Condensed Bold"/>
              </a:rPr>
              <a:t>Paid Updates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DFBC0834-2E9B-0AE1-E238-D66386FB6263}"/>
              </a:ext>
            </a:extLst>
          </p:cNvPr>
          <p:cNvSpPr txBox="1"/>
          <p:nvPr/>
        </p:nvSpPr>
        <p:spPr>
          <a:xfrm>
            <a:off x="8585028" y="2324100"/>
            <a:ext cx="4574678" cy="1147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50"/>
              </a:lnSpc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Google Search Ads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 143 Calls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78 Applications</a:t>
            </a: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3BAAEC6F-38F1-5C39-8F39-499C098C82DC}"/>
              </a:ext>
            </a:extLst>
          </p:cNvPr>
          <p:cNvSpPr txBox="1"/>
          <p:nvPr/>
        </p:nvSpPr>
        <p:spPr>
          <a:xfrm>
            <a:off x="13863217" y="2324100"/>
            <a:ext cx="4406854" cy="1147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50"/>
              </a:lnSpc>
            </a:pPr>
            <a:r>
              <a:rPr lang="en-US" sz="2699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META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50 Calls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59 Applications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B4F456-1833-B771-C4AA-D96538CEC672}"/>
              </a:ext>
            </a:extLst>
          </p:cNvPr>
          <p:cNvSpPr txBox="1">
            <a:spLocks/>
          </p:cNvSpPr>
          <p:nvPr/>
        </p:nvSpPr>
        <p:spPr>
          <a:xfrm>
            <a:off x="8305800" y="3895871"/>
            <a:ext cx="4191000" cy="1390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8658"/>
              </a:lnSpc>
            </a:pPr>
            <a:r>
              <a:rPr lang="en-US" b="1" dirty="0">
                <a:solidFill>
                  <a:srgbClr val="003065"/>
                </a:solidFill>
                <a:latin typeface="Asap Condensed Bold"/>
                <a:ea typeface="Asap Condensed Bold"/>
                <a:cs typeface="Asap Condensed Bold"/>
                <a:sym typeface="Asap Condensed Bold"/>
              </a:rPr>
              <a:t>Organic Updates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8F34B911-DF0E-DDD2-23D0-CE85A03B90F8}"/>
              </a:ext>
            </a:extLst>
          </p:cNvPr>
          <p:cNvSpPr txBox="1"/>
          <p:nvPr/>
        </p:nvSpPr>
        <p:spPr>
          <a:xfrm>
            <a:off x="8493615" y="5285995"/>
            <a:ext cx="4676278" cy="1528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50"/>
              </a:lnSpc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Facebook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4,509 Followers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215,322 Impressions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 221 Engagements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43DB8155-F5C7-17E3-CB00-D1E2988DC7F5}"/>
              </a:ext>
            </a:extLst>
          </p:cNvPr>
          <p:cNvSpPr txBox="1"/>
          <p:nvPr/>
        </p:nvSpPr>
        <p:spPr>
          <a:xfrm>
            <a:off x="13873405" y="5285995"/>
            <a:ext cx="4676278" cy="1528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50"/>
              </a:lnSpc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Instagram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655 Followers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 38,414 Impressions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 dirty="0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 36  Engagements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8AEDD4C7-CFC0-9808-E2C8-F157CA3E3ED6}"/>
              </a:ext>
            </a:extLst>
          </p:cNvPr>
          <p:cNvSpPr txBox="1"/>
          <p:nvPr/>
        </p:nvSpPr>
        <p:spPr>
          <a:xfrm>
            <a:off x="8476969" y="7091173"/>
            <a:ext cx="4676278" cy="1528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50"/>
              </a:lnSpc>
            </a:pPr>
            <a:r>
              <a:rPr lang="en-US" sz="2699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LinkedIn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82 Followers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 1,348 Impressions</a:t>
            </a:r>
          </a:p>
          <a:p>
            <a:pPr marL="582928" lvl="1" indent="-291464" algn="l">
              <a:lnSpc>
                <a:spcPts val="3050"/>
              </a:lnSpc>
              <a:buFont typeface="Arial"/>
              <a:buChar char="•"/>
            </a:pPr>
            <a:r>
              <a:rPr lang="en-US" sz="2699">
                <a:solidFill>
                  <a:srgbClr val="003065"/>
                </a:solidFill>
                <a:latin typeface="Source Sans Pro 1"/>
                <a:ea typeface="Source Sans Pro 1"/>
                <a:cs typeface="Source Sans Pro 1"/>
                <a:sym typeface="Source Sans Pro 1"/>
              </a:rPr>
              <a:t> 4.97 Engagement Rate</a:t>
            </a:r>
          </a:p>
        </p:txBody>
      </p:sp>
      <p:sp>
        <p:nvSpPr>
          <p:cNvPr id="16" name="Freeform 3">
            <a:extLst>
              <a:ext uri="{FF2B5EF4-FFF2-40B4-BE49-F238E27FC236}">
                <a16:creationId xmlns:a16="http://schemas.microsoft.com/office/drawing/2014/main" id="{F2EF9B99-E45E-9F0B-0876-7ED289E001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05245" y="-19534"/>
            <a:ext cx="3152018" cy="9655165"/>
          </a:xfrm>
          <a:custGeom>
            <a:avLst/>
            <a:gdLst/>
            <a:ahLst/>
            <a:cxnLst/>
            <a:rect l="l" t="t" r="r" b="b"/>
            <a:pathLst>
              <a:path w="830161" h="2542924">
                <a:moveTo>
                  <a:pt x="0" y="0"/>
                </a:moveTo>
                <a:lnTo>
                  <a:pt x="830161" y="0"/>
                </a:lnTo>
                <a:lnTo>
                  <a:pt x="830161" y="2542924"/>
                </a:lnTo>
                <a:lnTo>
                  <a:pt x="0" y="2542924"/>
                </a:lnTo>
                <a:close/>
              </a:path>
            </a:pathLst>
          </a:custGeom>
          <a:solidFill>
            <a:srgbClr val="FDB81E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Freeform 5" descr="A blind woman of color holding the phone on her ear.">
            <a:extLst>
              <a:ext uri="{FF2B5EF4-FFF2-40B4-BE49-F238E27FC236}">
                <a16:creationId xmlns:a16="http://schemas.microsoft.com/office/drawing/2014/main" id="{ABE4C263-2A92-5710-2437-0D3658958E5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0" y="-19534"/>
            <a:ext cx="6477000" cy="9639552"/>
          </a:xfrm>
          <a:custGeom>
            <a:avLst/>
            <a:gdLst/>
            <a:ahLst/>
            <a:cxnLst/>
            <a:rect l="l" t="t" r="r" b="b"/>
            <a:pathLst>
              <a:path w="6578932" h="9639552">
                <a:moveTo>
                  <a:pt x="0" y="0"/>
                </a:moveTo>
                <a:lnTo>
                  <a:pt x="6578932" y="0"/>
                </a:lnTo>
                <a:lnTo>
                  <a:pt x="6578932" y="9639552"/>
                </a:lnTo>
                <a:lnTo>
                  <a:pt x="0" y="96395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1899" r="-66138" b="-8279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809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</TotalTime>
  <Words>153</Words>
  <Application>Microsoft Office PowerPoint</Application>
  <PresentationFormat>Custom</PresentationFormat>
  <Paragraphs>37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Asap Condensed Bold</vt:lpstr>
      <vt:lpstr>Calibri</vt:lpstr>
      <vt:lpstr>Source Sans Pro 1</vt:lpstr>
      <vt:lpstr>Source Sans Pro 2 Bold</vt:lpstr>
      <vt:lpstr>Office Theme</vt:lpstr>
      <vt:lpstr>August 2024 Marketing Update</vt:lpstr>
      <vt:lpstr>California Connect Website</vt:lpstr>
      <vt:lpstr>Applications</vt:lpstr>
      <vt:lpstr>Marketing Updates</vt:lpstr>
      <vt:lpstr>Paid Updates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August 2024 DDTP Marketing Recap</dc:title>
  <cp:lastModifiedBy>Matthew Reinig</cp:lastModifiedBy>
  <cp:revision>4</cp:revision>
  <dcterms:created xsi:type="dcterms:W3CDTF">2006-08-16T00:00:00Z</dcterms:created>
  <dcterms:modified xsi:type="dcterms:W3CDTF">2024-10-02T23:08:45Z</dcterms:modified>
  <dc:identifier>DAGRxWnj4HU</dc:identifier>
</cp:coreProperties>
</file>