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78" y="48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nig, Matthew" userId="4f7e3dc0-7604-458b-a67a-25f560fd0e08" providerId="ADAL" clId="{A27B20DA-D89D-4361-ACDD-9911A8EF760E}"/>
    <pc:docChg chg="undo custSel modSld">
      <pc:chgData name="Reinig, Matthew" userId="4f7e3dc0-7604-458b-a67a-25f560fd0e08" providerId="ADAL" clId="{A27B20DA-D89D-4361-ACDD-9911A8EF760E}" dt="2024-09-09T19:24:42.276" v="531" actId="962"/>
      <pc:docMkLst>
        <pc:docMk/>
      </pc:docMkLst>
      <pc:sldChg chg="addSp delSp modSp mod">
        <pc:chgData name="Reinig, Matthew" userId="4f7e3dc0-7604-458b-a67a-25f560fd0e08" providerId="ADAL" clId="{A27B20DA-D89D-4361-ACDD-9911A8EF760E}" dt="2024-09-09T19:24:42.276" v="531" actId="962"/>
        <pc:sldMkLst>
          <pc:docMk/>
          <pc:sldMk cId="0" sldId="258"/>
        </pc:sldMkLst>
        <pc:picChg chg="add del mod">
          <ac:chgData name="Reinig, Matthew" userId="4f7e3dc0-7604-458b-a67a-25f560fd0e08" providerId="ADAL" clId="{A27B20DA-D89D-4361-ACDD-9911A8EF760E}" dt="2024-09-09T19:24:42.276" v="531" actId="962"/>
          <ac:picMkLst>
            <pc:docMk/>
            <pc:sldMk cId="0" sldId="258"/>
            <ac:picMk id="2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002F6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324205" y="0"/>
            <a:ext cx="3086100" cy="10287000"/>
          </a:xfrm>
          <a:custGeom>
            <a:avLst/>
            <a:gdLst/>
            <a:ahLst/>
            <a:cxnLst/>
            <a:rect l="l" t="t" r="r" b="b"/>
            <a:pathLst>
              <a:path w="3086100" h="10287000">
                <a:moveTo>
                  <a:pt x="3086099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3086099" y="0"/>
                </a:lnTo>
                <a:lnTo>
                  <a:pt x="3086099" y="10286999"/>
                </a:lnTo>
                <a:close/>
              </a:path>
            </a:pathLst>
          </a:custGeom>
          <a:solidFill>
            <a:srgbClr val="FAAC2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31673" y="0"/>
            <a:ext cx="6856325" cy="10286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002F6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600038" y="0"/>
            <a:ext cx="3152140" cy="10287000"/>
          </a:xfrm>
          <a:custGeom>
            <a:avLst/>
            <a:gdLst/>
            <a:ahLst/>
            <a:cxnLst/>
            <a:rect l="l" t="t" r="r" b="b"/>
            <a:pathLst>
              <a:path w="3152140" h="10287000">
                <a:moveTo>
                  <a:pt x="3152019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3152019" y="0"/>
                </a:lnTo>
                <a:lnTo>
                  <a:pt x="3152019" y="10286999"/>
                </a:lnTo>
                <a:close/>
              </a:path>
            </a:pathLst>
          </a:custGeom>
          <a:solidFill>
            <a:srgbClr val="FCB81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581774" cy="10286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6000" y="690128"/>
            <a:ext cx="14471015" cy="1249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6000" y="2257900"/>
            <a:ext cx="8295005" cy="4627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002F6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8000" cy="10286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9681120" y="0"/>
              <a:ext cx="7814309" cy="5504815"/>
            </a:xfrm>
            <a:custGeom>
              <a:avLst/>
              <a:gdLst/>
              <a:ahLst/>
              <a:cxnLst/>
              <a:rect l="l" t="t" r="r" b="b"/>
              <a:pathLst>
                <a:path w="7814309" h="5504815">
                  <a:moveTo>
                    <a:pt x="7334453" y="5504450"/>
                  </a:moveTo>
                  <a:lnTo>
                    <a:pt x="485775" y="5504450"/>
                  </a:lnTo>
                  <a:lnTo>
                    <a:pt x="437762" y="5502072"/>
                  </a:lnTo>
                  <a:lnTo>
                    <a:pt x="390562" y="5495029"/>
                  </a:lnTo>
                  <a:lnTo>
                    <a:pt x="344494" y="5483452"/>
                  </a:lnTo>
                  <a:lnTo>
                    <a:pt x="299876" y="5467472"/>
                  </a:lnTo>
                  <a:lnTo>
                    <a:pt x="257027" y="5447222"/>
                  </a:lnTo>
                  <a:lnTo>
                    <a:pt x="216266" y="5422834"/>
                  </a:lnTo>
                  <a:lnTo>
                    <a:pt x="177911" y="5394439"/>
                  </a:lnTo>
                  <a:lnTo>
                    <a:pt x="142280" y="5362169"/>
                  </a:lnTo>
                  <a:lnTo>
                    <a:pt x="110010" y="5326538"/>
                  </a:lnTo>
                  <a:lnTo>
                    <a:pt x="81615" y="5288183"/>
                  </a:lnTo>
                  <a:lnTo>
                    <a:pt x="57227" y="5247422"/>
                  </a:lnTo>
                  <a:lnTo>
                    <a:pt x="36977" y="5204573"/>
                  </a:lnTo>
                  <a:lnTo>
                    <a:pt x="20997" y="5159955"/>
                  </a:lnTo>
                  <a:lnTo>
                    <a:pt x="9420" y="5113887"/>
                  </a:lnTo>
                  <a:lnTo>
                    <a:pt x="2377" y="5066688"/>
                  </a:lnTo>
                  <a:lnTo>
                    <a:pt x="0" y="5018674"/>
                  </a:lnTo>
                  <a:lnTo>
                    <a:pt x="0" y="0"/>
                  </a:lnTo>
                  <a:lnTo>
                    <a:pt x="7813724" y="0"/>
                  </a:lnTo>
                  <a:lnTo>
                    <a:pt x="7813724" y="5094342"/>
                  </a:lnTo>
                  <a:lnTo>
                    <a:pt x="7799230" y="5159955"/>
                  </a:lnTo>
                  <a:lnTo>
                    <a:pt x="7783250" y="5204573"/>
                  </a:lnTo>
                  <a:lnTo>
                    <a:pt x="7762999" y="5247422"/>
                  </a:lnTo>
                  <a:lnTo>
                    <a:pt x="7738610" y="5288183"/>
                  </a:lnTo>
                  <a:lnTo>
                    <a:pt x="7710215" y="5326538"/>
                  </a:lnTo>
                  <a:lnTo>
                    <a:pt x="7677945" y="5362169"/>
                  </a:lnTo>
                  <a:lnTo>
                    <a:pt x="7642314" y="5394439"/>
                  </a:lnTo>
                  <a:lnTo>
                    <a:pt x="7603959" y="5422834"/>
                  </a:lnTo>
                  <a:lnTo>
                    <a:pt x="7563199" y="5447222"/>
                  </a:lnTo>
                  <a:lnTo>
                    <a:pt x="7520350" y="5467472"/>
                  </a:lnTo>
                  <a:lnTo>
                    <a:pt x="7475733" y="5483452"/>
                  </a:lnTo>
                  <a:lnTo>
                    <a:pt x="7429666" y="5495029"/>
                  </a:lnTo>
                  <a:lnTo>
                    <a:pt x="7382466" y="5502072"/>
                  </a:lnTo>
                  <a:lnTo>
                    <a:pt x="7334453" y="55044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425171" y="3370892"/>
            <a:ext cx="4251960" cy="1461770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12700" marR="5080" indent="1034415">
              <a:lnSpc>
                <a:spcPts val="5470"/>
              </a:lnSpc>
              <a:spcBef>
                <a:spcPts val="565"/>
              </a:spcBef>
            </a:pPr>
            <a:r>
              <a:rPr sz="4850" spc="-165" dirty="0"/>
              <a:t>July</a:t>
            </a:r>
            <a:r>
              <a:rPr sz="4850" spc="-420" dirty="0"/>
              <a:t> </a:t>
            </a:r>
            <a:r>
              <a:rPr sz="4850" spc="-20" dirty="0"/>
              <a:t>2024 </a:t>
            </a:r>
            <a:r>
              <a:rPr sz="4850" dirty="0"/>
              <a:t>Marketing</a:t>
            </a:r>
            <a:r>
              <a:rPr sz="4850" spc="-254" dirty="0"/>
              <a:t> </a:t>
            </a:r>
            <a:r>
              <a:rPr sz="4850" spc="-10" dirty="0"/>
              <a:t>Update</a:t>
            </a:r>
            <a:endParaRPr sz="4850"/>
          </a:p>
        </p:txBody>
      </p:sp>
      <p:sp>
        <p:nvSpPr>
          <p:cNvPr id="6" name="object 6"/>
          <p:cNvSpPr/>
          <p:nvPr/>
        </p:nvSpPr>
        <p:spPr>
          <a:xfrm>
            <a:off x="0" y="9293404"/>
            <a:ext cx="18288000" cy="993775"/>
          </a:xfrm>
          <a:custGeom>
            <a:avLst/>
            <a:gdLst/>
            <a:ahLst/>
            <a:cxnLst/>
            <a:rect l="l" t="t" r="r" b="b"/>
            <a:pathLst>
              <a:path w="18288000" h="993775">
                <a:moveTo>
                  <a:pt x="18287999" y="993595"/>
                </a:moveTo>
                <a:lnTo>
                  <a:pt x="0" y="993595"/>
                </a:lnTo>
                <a:lnTo>
                  <a:pt x="0" y="0"/>
                </a:lnTo>
                <a:lnTo>
                  <a:pt x="18287999" y="0"/>
                </a:lnTo>
                <a:lnTo>
                  <a:pt x="18287999" y="993595"/>
                </a:lnTo>
                <a:close/>
              </a:path>
            </a:pathLst>
          </a:custGeom>
          <a:solidFill>
            <a:srgbClr val="FCB8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853782" y="9462111"/>
            <a:ext cx="4580890" cy="6470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050" b="1" spc="-355" dirty="0">
                <a:solidFill>
                  <a:srgbClr val="002F64"/>
                </a:solidFill>
                <a:latin typeface="Arial Narrow"/>
                <a:cs typeface="Arial Narrow"/>
              </a:rPr>
              <a:t>CSD</a:t>
            </a:r>
            <a:r>
              <a:rPr sz="4050" b="1" spc="-285" dirty="0">
                <a:solidFill>
                  <a:srgbClr val="002F64"/>
                </a:solidFill>
                <a:latin typeface="Arial Narrow"/>
                <a:cs typeface="Arial Narrow"/>
              </a:rPr>
              <a:t> </a:t>
            </a:r>
            <a:r>
              <a:rPr sz="4050" b="1" dirty="0">
                <a:solidFill>
                  <a:srgbClr val="002F64"/>
                </a:solidFill>
                <a:latin typeface="Arial Narrow"/>
                <a:cs typeface="Arial Narrow"/>
              </a:rPr>
              <a:t>Marketing</a:t>
            </a:r>
            <a:r>
              <a:rPr sz="4050" b="1" spc="-280" dirty="0">
                <a:solidFill>
                  <a:srgbClr val="002F64"/>
                </a:solidFill>
                <a:latin typeface="Arial Narrow"/>
                <a:cs typeface="Arial Narrow"/>
              </a:rPr>
              <a:t> </a:t>
            </a:r>
            <a:r>
              <a:rPr sz="4050" b="1" spc="-20" dirty="0">
                <a:solidFill>
                  <a:srgbClr val="002F64"/>
                </a:solidFill>
                <a:latin typeface="Arial Narrow"/>
                <a:cs typeface="Arial Narrow"/>
              </a:rPr>
              <a:t>Updates</a:t>
            </a:r>
            <a:endParaRPr sz="4050">
              <a:latin typeface="Arial Narrow"/>
              <a:cs typeface="Arial Narrow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77930" y="1213317"/>
            <a:ext cx="6305548" cy="19049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7914" y="1917630"/>
            <a:ext cx="13542651" cy="423883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02203" y="6567086"/>
            <a:ext cx="15883434" cy="215658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270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California</a:t>
            </a:r>
            <a:r>
              <a:rPr spc="-560" dirty="0"/>
              <a:t> </a:t>
            </a:r>
            <a:r>
              <a:rPr spc="-150" dirty="0"/>
              <a:t>Connect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Sessions: 4,203, -34.9% from previous month, N/A from previous year&#10;New users: 861, -64.27% from previous month, No data from previous year&#10;Engagement rate: 94.77%, +1.6% from previous month, No data from previous year&#10;Engaged sessions:  3,983, -33.9% from previous month, N/ A from previous year&#10;&#10;Events per session: 6.11, +9.6% from previous month, No data from previous year &#10;Apply Pageviews: 11,272,  -32.7% from previous month, No data from previous year &#10;PDF Cert Downloads: 231, +6.5% from previous month, No data from previous year &#10;Applications Submitted Online: 377, +18.2% from previous month, No data from previous year &#10;&#10;Download Paper Application Landing Page Pageviews: 616, +27.5% from previous month, no data from previous year &#10;Total users: 3,412, -34.27% from previous month, no data from previous year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3473" y="16023"/>
            <a:ext cx="17614526" cy="1027097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9225" baseline="-5420" dirty="0"/>
              <a:t>California</a:t>
            </a:r>
            <a:r>
              <a:rPr sz="9225" spc="-839" baseline="-5420" dirty="0"/>
              <a:t> </a:t>
            </a:r>
            <a:r>
              <a:rPr sz="9225" spc="-157" baseline="-5420" dirty="0"/>
              <a:t>Connect</a:t>
            </a:r>
            <a:r>
              <a:rPr sz="9225" spc="465" baseline="-5420" dirty="0"/>
              <a:t> </a:t>
            </a:r>
            <a:r>
              <a:rPr sz="3850" spc="105" dirty="0">
                <a:solidFill>
                  <a:srgbClr val="046B99"/>
                </a:solidFill>
                <a:latin typeface="Calibri"/>
                <a:cs typeface="Calibri"/>
              </a:rPr>
              <a:t>231Cert</a:t>
            </a:r>
            <a:r>
              <a:rPr sz="3850" spc="-185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3850" spc="95" dirty="0">
                <a:solidFill>
                  <a:srgbClr val="046B99"/>
                </a:solidFill>
                <a:latin typeface="Calibri"/>
                <a:cs typeface="Calibri"/>
              </a:rPr>
              <a:t>Downloads</a:t>
            </a:r>
            <a:r>
              <a:rPr sz="3850" spc="-180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3850" spc="-170" dirty="0">
                <a:solidFill>
                  <a:srgbClr val="046B99"/>
                </a:solidFill>
                <a:latin typeface="Calibri"/>
                <a:cs typeface="Calibri"/>
              </a:rPr>
              <a:t>&amp;</a:t>
            </a:r>
            <a:r>
              <a:rPr sz="3850" spc="-105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3850" spc="75" dirty="0">
                <a:solidFill>
                  <a:srgbClr val="046B99"/>
                </a:solidFill>
                <a:latin typeface="Calibri"/>
                <a:cs typeface="Calibri"/>
              </a:rPr>
              <a:t>377</a:t>
            </a:r>
            <a:r>
              <a:rPr sz="3850" spc="-185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3850" spc="105" dirty="0">
                <a:solidFill>
                  <a:srgbClr val="046B99"/>
                </a:solidFill>
                <a:latin typeface="Calibri"/>
                <a:cs typeface="Calibri"/>
              </a:rPr>
              <a:t>E-Applications</a:t>
            </a:r>
            <a:endParaRPr sz="385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8192" rIns="0" bIns="0" rtlCol="0">
            <a:spAutoFit/>
          </a:bodyPr>
          <a:lstStyle/>
          <a:p>
            <a:pPr marL="17145">
              <a:lnSpc>
                <a:spcPct val="100000"/>
              </a:lnSpc>
              <a:spcBef>
                <a:spcPts val="135"/>
              </a:spcBef>
            </a:pPr>
            <a:r>
              <a:rPr dirty="0"/>
              <a:t>Marketing</a:t>
            </a:r>
            <a:r>
              <a:rPr spc="-325" dirty="0"/>
              <a:t> </a:t>
            </a:r>
            <a:r>
              <a:rPr spc="-40" dirty="0"/>
              <a:t>Updates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3975" y="2832480"/>
            <a:ext cx="114300" cy="1143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3975" y="3213480"/>
            <a:ext cx="114300" cy="1143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23975" y="3975480"/>
            <a:ext cx="114300" cy="1143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23975" y="4356480"/>
            <a:ext cx="114300" cy="1143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23975" y="5880480"/>
            <a:ext cx="114300" cy="1143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23975" y="6261480"/>
            <a:ext cx="114300" cy="1143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23975" y="6642479"/>
            <a:ext cx="114300" cy="11430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594995" marR="2600960" indent="-582930">
              <a:lnSpc>
                <a:spcPts val="3000"/>
              </a:lnSpc>
              <a:spcBef>
                <a:spcPts val="400"/>
              </a:spcBef>
            </a:pPr>
            <a:r>
              <a:rPr dirty="0"/>
              <a:t>Website,</a:t>
            </a:r>
            <a:r>
              <a:rPr spc="30" dirty="0"/>
              <a:t> </a:t>
            </a:r>
            <a:r>
              <a:rPr dirty="0"/>
              <a:t>Application,</a:t>
            </a:r>
            <a:r>
              <a:rPr spc="30" dirty="0"/>
              <a:t> </a:t>
            </a:r>
            <a:r>
              <a:rPr spc="55" dirty="0"/>
              <a:t>and</a:t>
            </a:r>
            <a:r>
              <a:rPr spc="30" dirty="0"/>
              <a:t> </a:t>
            </a:r>
            <a:r>
              <a:rPr spc="85" dirty="0"/>
              <a:t>Social</a:t>
            </a:r>
            <a:r>
              <a:rPr spc="30" dirty="0"/>
              <a:t> </a:t>
            </a:r>
            <a:r>
              <a:rPr spc="-20" dirty="0"/>
              <a:t>Media </a:t>
            </a:r>
            <a:r>
              <a:rPr spc="10" dirty="0"/>
              <a:t>231</a:t>
            </a:r>
            <a:r>
              <a:rPr spc="65" dirty="0"/>
              <a:t> </a:t>
            </a:r>
            <a:r>
              <a:rPr spc="70" dirty="0"/>
              <a:t>PDF </a:t>
            </a:r>
            <a:r>
              <a:rPr spc="10" dirty="0"/>
              <a:t>certification</a:t>
            </a:r>
            <a:r>
              <a:rPr spc="70" dirty="0"/>
              <a:t> </a:t>
            </a:r>
            <a:r>
              <a:rPr spc="-10" dirty="0"/>
              <a:t>downloads</a:t>
            </a:r>
          </a:p>
          <a:p>
            <a:pPr marL="594995" marR="5080">
              <a:lnSpc>
                <a:spcPts val="3000"/>
              </a:lnSpc>
            </a:pPr>
            <a:r>
              <a:rPr dirty="0"/>
              <a:t>377</a:t>
            </a:r>
            <a:r>
              <a:rPr spc="-5" dirty="0"/>
              <a:t> </a:t>
            </a:r>
            <a:r>
              <a:rPr dirty="0"/>
              <a:t>Online </a:t>
            </a:r>
            <a:r>
              <a:rPr spc="55" dirty="0"/>
              <a:t>applications</a:t>
            </a:r>
            <a:r>
              <a:rPr dirty="0"/>
              <a:t> </a:t>
            </a:r>
            <a:r>
              <a:rPr spc="50" dirty="0"/>
              <a:t>completed</a:t>
            </a:r>
            <a:r>
              <a:rPr spc="-5" dirty="0"/>
              <a:t> </a:t>
            </a:r>
            <a:r>
              <a:rPr dirty="0"/>
              <a:t>with 19 </a:t>
            </a:r>
            <a:r>
              <a:rPr spc="45" dirty="0"/>
              <a:t>receiving </a:t>
            </a:r>
            <a:r>
              <a:rPr dirty="0"/>
              <a:t>both</a:t>
            </a:r>
            <a:r>
              <a:rPr spc="80" dirty="0"/>
              <a:t> </a:t>
            </a:r>
            <a:r>
              <a:rPr spc="45" dirty="0"/>
              <a:t>signatures</a:t>
            </a:r>
          </a:p>
          <a:p>
            <a:pPr marL="594995" marR="97155">
              <a:lnSpc>
                <a:spcPts val="3000"/>
              </a:lnSpc>
            </a:pPr>
            <a:r>
              <a:rPr spc="-10" dirty="0"/>
              <a:t>Multiple</a:t>
            </a:r>
            <a:r>
              <a:rPr spc="5" dirty="0"/>
              <a:t> </a:t>
            </a:r>
            <a:r>
              <a:rPr dirty="0"/>
              <a:t>website</a:t>
            </a:r>
            <a:r>
              <a:rPr spc="20" dirty="0"/>
              <a:t> </a:t>
            </a:r>
            <a:r>
              <a:rPr spc="50" dirty="0"/>
              <a:t>updates</a:t>
            </a:r>
            <a:r>
              <a:rPr spc="20" dirty="0"/>
              <a:t> </a:t>
            </a:r>
            <a:r>
              <a:rPr dirty="0"/>
              <a:t>related</a:t>
            </a:r>
            <a:r>
              <a:rPr spc="15" dirty="0"/>
              <a:t> </a:t>
            </a:r>
            <a:r>
              <a:rPr dirty="0"/>
              <a:t>to</a:t>
            </a:r>
            <a:r>
              <a:rPr spc="20" dirty="0"/>
              <a:t> </a:t>
            </a:r>
            <a:r>
              <a:rPr spc="-10" dirty="0"/>
              <a:t>relocation </a:t>
            </a:r>
            <a:r>
              <a:rPr spc="60" dirty="0"/>
              <a:t>Instagram</a:t>
            </a:r>
            <a:r>
              <a:rPr spc="-30" dirty="0"/>
              <a:t> </a:t>
            </a:r>
            <a:r>
              <a:rPr spc="50" dirty="0"/>
              <a:t>page</a:t>
            </a:r>
            <a:r>
              <a:rPr spc="-25" dirty="0"/>
              <a:t> </a:t>
            </a:r>
            <a:r>
              <a:rPr dirty="0"/>
              <a:t>received</a:t>
            </a:r>
            <a:r>
              <a:rPr spc="-25" dirty="0"/>
              <a:t> </a:t>
            </a:r>
            <a:r>
              <a:rPr dirty="0"/>
              <a:t>223</a:t>
            </a:r>
            <a:r>
              <a:rPr spc="-25" dirty="0"/>
              <a:t> </a:t>
            </a:r>
            <a:r>
              <a:rPr spc="50" dirty="0"/>
              <a:t>visitors</a:t>
            </a:r>
            <a:r>
              <a:rPr spc="-25" dirty="0"/>
              <a:t> </a:t>
            </a:r>
            <a:r>
              <a:rPr spc="50" dirty="0"/>
              <a:t>which</a:t>
            </a:r>
            <a:r>
              <a:rPr spc="-25" dirty="0"/>
              <a:t> </a:t>
            </a:r>
            <a:r>
              <a:rPr spc="60" dirty="0"/>
              <a:t>is</a:t>
            </a:r>
            <a:r>
              <a:rPr spc="-25" dirty="0"/>
              <a:t> </a:t>
            </a:r>
            <a:r>
              <a:rPr spc="50" dirty="0"/>
              <a:t>a</a:t>
            </a:r>
            <a:r>
              <a:rPr spc="-25" dirty="0"/>
              <a:t> </a:t>
            </a:r>
            <a:r>
              <a:rPr spc="80" dirty="0"/>
              <a:t>57% </a:t>
            </a:r>
            <a:r>
              <a:rPr spc="-10" dirty="0"/>
              <a:t>increase</a:t>
            </a:r>
          </a:p>
          <a:p>
            <a:pPr marL="594995" marR="4498340" indent="-582930">
              <a:lnSpc>
                <a:spcPts val="3000"/>
              </a:lnSpc>
              <a:spcBef>
                <a:spcPts val="3000"/>
              </a:spcBef>
            </a:pPr>
            <a:r>
              <a:rPr dirty="0"/>
              <a:t>General</a:t>
            </a:r>
            <a:r>
              <a:rPr spc="70" dirty="0"/>
              <a:t> </a:t>
            </a:r>
            <a:r>
              <a:rPr dirty="0"/>
              <a:t>Marketing</a:t>
            </a:r>
            <a:r>
              <a:rPr spc="70" dirty="0"/>
              <a:t> </a:t>
            </a:r>
            <a:r>
              <a:rPr spc="-10" dirty="0"/>
              <a:t>Efforts </a:t>
            </a:r>
            <a:r>
              <a:rPr dirty="0"/>
              <a:t>Relocation</a:t>
            </a:r>
            <a:r>
              <a:rPr spc="400" dirty="0"/>
              <a:t> </a:t>
            </a:r>
            <a:r>
              <a:rPr spc="60" dirty="0"/>
              <a:t>signage</a:t>
            </a:r>
          </a:p>
          <a:p>
            <a:pPr marL="594995" marR="643890">
              <a:lnSpc>
                <a:spcPts val="3000"/>
              </a:lnSpc>
            </a:pPr>
            <a:r>
              <a:rPr dirty="0"/>
              <a:t>Open</a:t>
            </a:r>
            <a:r>
              <a:rPr spc="5" dirty="0"/>
              <a:t> </a:t>
            </a:r>
            <a:r>
              <a:rPr dirty="0"/>
              <a:t>house</a:t>
            </a:r>
            <a:r>
              <a:rPr spc="10" dirty="0"/>
              <a:t> </a:t>
            </a:r>
            <a:r>
              <a:rPr spc="60" dirty="0"/>
              <a:t>planning</a:t>
            </a:r>
            <a:r>
              <a:rPr spc="10" dirty="0"/>
              <a:t> </a:t>
            </a:r>
            <a:r>
              <a:rPr spc="55" dirty="0"/>
              <a:t>and</a:t>
            </a:r>
            <a:r>
              <a:rPr spc="10" dirty="0"/>
              <a:t> </a:t>
            </a:r>
            <a:r>
              <a:rPr spc="-10" dirty="0"/>
              <a:t>coordination </a:t>
            </a:r>
            <a:r>
              <a:rPr spc="10" dirty="0"/>
              <a:t>Marketing</a:t>
            </a:r>
            <a:r>
              <a:rPr spc="110" dirty="0"/>
              <a:t> </a:t>
            </a:r>
            <a:r>
              <a:rPr spc="10" dirty="0"/>
              <a:t>partnerships</a:t>
            </a:r>
            <a:r>
              <a:rPr spc="114" dirty="0"/>
              <a:t> </a:t>
            </a:r>
            <a:r>
              <a:rPr spc="10" dirty="0"/>
              <a:t>established</a:t>
            </a:r>
            <a:r>
              <a:rPr spc="110" dirty="0"/>
              <a:t> </a:t>
            </a:r>
            <a:r>
              <a:rPr spc="10" dirty="0"/>
              <a:t>with</a:t>
            </a:r>
            <a:r>
              <a:rPr spc="114" dirty="0"/>
              <a:t> </a:t>
            </a:r>
            <a:r>
              <a:rPr spc="10" dirty="0"/>
              <a:t>6</a:t>
            </a:r>
            <a:r>
              <a:rPr spc="114" dirty="0"/>
              <a:t> </a:t>
            </a:r>
            <a:r>
              <a:rPr spc="50" dirty="0"/>
              <a:t>CBOs</a:t>
            </a:r>
          </a:p>
        </p:txBody>
      </p:sp>
      <p:sp>
        <p:nvSpPr>
          <p:cNvPr id="11" name="object 11"/>
          <p:cNvSpPr/>
          <p:nvPr/>
        </p:nvSpPr>
        <p:spPr>
          <a:xfrm>
            <a:off x="1033278" y="2040636"/>
            <a:ext cx="644525" cy="0"/>
          </a:xfrm>
          <a:custGeom>
            <a:avLst/>
            <a:gdLst/>
            <a:ahLst/>
            <a:cxnLst/>
            <a:rect l="l" t="t" r="r" b="b"/>
            <a:pathLst>
              <a:path w="644525">
                <a:moveTo>
                  <a:pt x="0" y="0"/>
                </a:moveTo>
                <a:lnTo>
                  <a:pt x="644213" y="0"/>
                </a:lnTo>
              </a:path>
            </a:pathLst>
          </a:custGeom>
          <a:ln w="85725">
            <a:solidFill>
              <a:srgbClr val="FCB8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44910" y="971175"/>
            <a:ext cx="3928745" cy="9683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0" dirty="0"/>
              <a:t>Paid</a:t>
            </a:r>
            <a:r>
              <a:rPr spc="-535" dirty="0"/>
              <a:t> </a:t>
            </a:r>
            <a:r>
              <a:rPr spc="-55" dirty="0"/>
              <a:t>Updates</a:t>
            </a:r>
          </a:p>
        </p:txBody>
      </p:sp>
      <p:sp>
        <p:nvSpPr>
          <p:cNvPr id="3" name="object 3"/>
          <p:cNvSpPr/>
          <p:nvPr/>
        </p:nvSpPr>
        <p:spPr>
          <a:xfrm>
            <a:off x="7557610" y="2250521"/>
            <a:ext cx="644525" cy="0"/>
          </a:xfrm>
          <a:custGeom>
            <a:avLst/>
            <a:gdLst/>
            <a:ahLst/>
            <a:cxnLst/>
            <a:rect l="l" t="t" r="r" b="b"/>
            <a:pathLst>
              <a:path w="644525">
                <a:moveTo>
                  <a:pt x="0" y="0"/>
                </a:moveTo>
                <a:lnTo>
                  <a:pt x="644213" y="0"/>
                </a:lnTo>
              </a:path>
            </a:pathLst>
          </a:custGeom>
          <a:ln w="85725">
            <a:solidFill>
              <a:srgbClr val="FCB8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69532" y="3082654"/>
            <a:ext cx="114300" cy="1143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69532" y="3463654"/>
            <a:ext cx="114300" cy="1143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561557" y="2508074"/>
            <a:ext cx="4394200" cy="1198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120"/>
              </a:lnSpc>
              <a:spcBef>
                <a:spcPts val="100"/>
              </a:spcBef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Google</a:t>
            </a:r>
            <a:r>
              <a:rPr sz="2700" b="1" spc="40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75" dirty="0">
                <a:solidFill>
                  <a:srgbClr val="002F64"/>
                </a:solidFill>
                <a:latin typeface="Calibri"/>
                <a:cs typeface="Calibri"/>
              </a:rPr>
              <a:t>Search</a:t>
            </a:r>
            <a:r>
              <a:rPr sz="2700" b="1" spc="4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-25" dirty="0">
                <a:solidFill>
                  <a:srgbClr val="002F64"/>
                </a:solidFill>
                <a:latin typeface="Calibri"/>
                <a:cs typeface="Calibri"/>
              </a:rPr>
              <a:t>Ads</a:t>
            </a:r>
            <a:endParaRPr sz="2700">
              <a:latin typeface="Calibri"/>
              <a:cs typeface="Calibri"/>
            </a:endParaRPr>
          </a:p>
          <a:p>
            <a:pPr marL="594995" marR="5080">
              <a:lnSpc>
                <a:spcPts val="3000"/>
              </a:lnSpc>
              <a:spcBef>
                <a:spcPts val="180"/>
              </a:spcBef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228</a:t>
            </a:r>
            <a:r>
              <a:rPr sz="2700" b="1" spc="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Cert</a:t>
            </a:r>
            <a:r>
              <a:rPr sz="2700" b="1" spc="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70" dirty="0">
                <a:solidFill>
                  <a:srgbClr val="002F64"/>
                </a:solidFill>
                <a:latin typeface="Calibri"/>
                <a:cs typeface="Calibri"/>
              </a:rPr>
              <a:t>Form</a:t>
            </a:r>
            <a:r>
              <a:rPr sz="2700" b="1" spc="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002F64"/>
                </a:solidFill>
                <a:latin typeface="Calibri"/>
                <a:cs typeface="Calibri"/>
              </a:rPr>
              <a:t>Downloads </a:t>
            </a: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45</a:t>
            </a:r>
            <a:r>
              <a:rPr sz="2700" b="1" spc="-20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70" dirty="0">
                <a:solidFill>
                  <a:srgbClr val="002F64"/>
                </a:solidFill>
                <a:latin typeface="Calibri"/>
                <a:cs typeface="Calibri"/>
              </a:rPr>
              <a:t>Click-</a:t>
            </a:r>
            <a:r>
              <a:rPr sz="2700" b="1" spc="65" dirty="0">
                <a:solidFill>
                  <a:srgbClr val="002F64"/>
                </a:solidFill>
                <a:latin typeface="Calibri"/>
                <a:cs typeface="Calibri"/>
              </a:rPr>
              <a:t>to-</a:t>
            </a:r>
            <a:r>
              <a:rPr sz="2700" b="1" spc="60" dirty="0">
                <a:solidFill>
                  <a:srgbClr val="002F64"/>
                </a:solidFill>
                <a:latin typeface="Calibri"/>
                <a:cs typeface="Calibri"/>
              </a:rPr>
              <a:t>Calls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839745" y="2508074"/>
            <a:ext cx="4394200" cy="1198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120"/>
              </a:lnSpc>
              <a:spcBef>
                <a:spcPts val="100"/>
              </a:spcBef>
            </a:pPr>
            <a:r>
              <a:rPr sz="2700" b="1" spc="-20" dirty="0">
                <a:solidFill>
                  <a:srgbClr val="002F64"/>
                </a:solidFill>
                <a:latin typeface="Calibri"/>
                <a:cs typeface="Calibri"/>
              </a:rPr>
              <a:t>META</a:t>
            </a:r>
            <a:endParaRPr sz="2700">
              <a:latin typeface="Calibri"/>
              <a:cs typeface="Calibri"/>
            </a:endParaRPr>
          </a:p>
          <a:p>
            <a:pPr marL="594995" marR="5080">
              <a:lnSpc>
                <a:spcPts val="3000"/>
              </a:lnSpc>
              <a:spcBef>
                <a:spcPts val="180"/>
              </a:spcBef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165</a:t>
            </a:r>
            <a:r>
              <a:rPr sz="2700" b="1" spc="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Cert</a:t>
            </a:r>
            <a:r>
              <a:rPr sz="2700" b="1" spc="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70" dirty="0">
                <a:solidFill>
                  <a:srgbClr val="002F64"/>
                </a:solidFill>
                <a:latin typeface="Calibri"/>
                <a:cs typeface="Calibri"/>
              </a:rPr>
              <a:t>Form</a:t>
            </a:r>
            <a:r>
              <a:rPr sz="2700" b="1" spc="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002F64"/>
                </a:solidFill>
                <a:latin typeface="Calibri"/>
                <a:cs typeface="Calibri"/>
              </a:rPr>
              <a:t>Downloads </a:t>
            </a: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85</a:t>
            </a:r>
            <a:r>
              <a:rPr sz="2700" b="1" spc="-20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70" dirty="0">
                <a:solidFill>
                  <a:srgbClr val="002F64"/>
                </a:solidFill>
                <a:latin typeface="Calibri"/>
                <a:cs typeface="Calibri"/>
              </a:rPr>
              <a:t>Click-</a:t>
            </a:r>
            <a:r>
              <a:rPr sz="2700" b="1" spc="65" dirty="0">
                <a:solidFill>
                  <a:srgbClr val="002F64"/>
                </a:solidFill>
                <a:latin typeface="Calibri"/>
                <a:cs typeface="Calibri"/>
              </a:rPr>
              <a:t>to-</a:t>
            </a:r>
            <a:r>
              <a:rPr sz="2700" b="1" spc="60" dirty="0">
                <a:solidFill>
                  <a:srgbClr val="002F64"/>
                </a:solidFill>
                <a:latin typeface="Calibri"/>
                <a:cs typeface="Calibri"/>
              </a:rPr>
              <a:t>Calls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28977" y="4237281"/>
            <a:ext cx="4976495" cy="9683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6150" b="1" spc="-60" dirty="0">
                <a:solidFill>
                  <a:srgbClr val="002F64"/>
                </a:solidFill>
                <a:latin typeface="Arial Narrow"/>
                <a:cs typeface="Arial Narrow"/>
              </a:rPr>
              <a:t>Organic</a:t>
            </a:r>
            <a:r>
              <a:rPr sz="6150" b="1" spc="-525" dirty="0">
                <a:solidFill>
                  <a:srgbClr val="002F64"/>
                </a:solidFill>
                <a:latin typeface="Arial Narrow"/>
                <a:cs typeface="Arial Narrow"/>
              </a:rPr>
              <a:t> </a:t>
            </a:r>
            <a:r>
              <a:rPr sz="6150" b="1" spc="-55" dirty="0">
                <a:solidFill>
                  <a:srgbClr val="002F64"/>
                </a:solidFill>
                <a:latin typeface="Arial Narrow"/>
                <a:cs typeface="Arial Narrow"/>
              </a:rPr>
              <a:t>Updates</a:t>
            </a:r>
            <a:endParaRPr sz="6150">
              <a:latin typeface="Arial Narrow"/>
              <a:cs typeface="Arial Narrow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441678" y="5516626"/>
            <a:ext cx="644525" cy="0"/>
          </a:xfrm>
          <a:custGeom>
            <a:avLst/>
            <a:gdLst/>
            <a:ahLst/>
            <a:cxnLst/>
            <a:rect l="l" t="t" r="r" b="b"/>
            <a:pathLst>
              <a:path w="644525">
                <a:moveTo>
                  <a:pt x="0" y="0"/>
                </a:moveTo>
                <a:lnTo>
                  <a:pt x="644213" y="0"/>
                </a:lnTo>
              </a:path>
            </a:pathLst>
          </a:custGeom>
          <a:ln w="85725">
            <a:solidFill>
              <a:srgbClr val="FCB8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53599" y="6348760"/>
            <a:ext cx="114300" cy="1143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53599" y="6729759"/>
            <a:ext cx="114300" cy="11430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53599" y="7110759"/>
            <a:ext cx="114300" cy="11430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147719" y="3082654"/>
            <a:ext cx="114300" cy="11430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147719" y="3463654"/>
            <a:ext cx="114300" cy="11430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33389" y="6348760"/>
            <a:ext cx="114300" cy="11430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33389" y="6729759"/>
            <a:ext cx="114300" cy="11430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133389" y="7110759"/>
            <a:ext cx="114300" cy="11430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2825413" y="5774180"/>
            <a:ext cx="3444240" cy="1579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120"/>
              </a:lnSpc>
              <a:spcBef>
                <a:spcPts val="100"/>
              </a:spcBef>
            </a:pPr>
            <a:r>
              <a:rPr sz="2700" b="1" spc="50" dirty="0">
                <a:solidFill>
                  <a:srgbClr val="002F64"/>
                </a:solidFill>
                <a:latin typeface="Calibri"/>
                <a:cs typeface="Calibri"/>
              </a:rPr>
              <a:t>Instagram</a:t>
            </a:r>
            <a:endParaRPr sz="2700">
              <a:latin typeface="Calibri"/>
              <a:cs typeface="Calibri"/>
            </a:endParaRPr>
          </a:p>
          <a:p>
            <a:pPr marL="594995">
              <a:lnSpc>
                <a:spcPts val="3000"/>
              </a:lnSpc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647</a:t>
            </a:r>
            <a:r>
              <a:rPr sz="2700" b="1" spc="-3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002F64"/>
                </a:solidFill>
                <a:latin typeface="Calibri"/>
                <a:cs typeface="Calibri"/>
              </a:rPr>
              <a:t>Followers</a:t>
            </a:r>
            <a:endParaRPr sz="2700">
              <a:latin typeface="Calibri"/>
              <a:cs typeface="Calibri"/>
            </a:endParaRPr>
          </a:p>
          <a:p>
            <a:pPr marL="594995">
              <a:lnSpc>
                <a:spcPts val="3000"/>
              </a:lnSpc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78,718</a:t>
            </a:r>
            <a:r>
              <a:rPr sz="2700" b="1" spc="7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002F64"/>
                </a:solidFill>
                <a:latin typeface="Calibri"/>
                <a:cs typeface="Calibri"/>
              </a:rPr>
              <a:t>Impressions</a:t>
            </a:r>
            <a:endParaRPr sz="2700">
              <a:latin typeface="Calibri"/>
              <a:cs typeface="Calibri"/>
            </a:endParaRPr>
          </a:p>
          <a:p>
            <a:pPr marL="594995">
              <a:lnSpc>
                <a:spcPts val="3120"/>
              </a:lnSpc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8</a:t>
            </a:r>
            <a:r>
              <a:rPr sz="2700" b="1" spc="-6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55" dirty="0">
                <a:solidFill>
                  <a:srgbClr val="002F64"/>
                </a:solidFill>
                <a:latin typeface="Calibri"/>
                <a:cs typeface="Calibri"/>
              </a:rPr>
              <a:t>Engagements</a:t>
            </a:r>
            <a:endParaRPr sz="2700"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736953" y="8153937"/>
            <a:ext cx="114300" cy="114300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736953" y="8534937"/>
            <a:ext cx="114300" cy="114300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736953" y="8915937"/>
            <a:ext cx="114300" cy="114300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7428977" y="5774180"/>
            <a:ext cx="3637279" cy="33851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09">
              <a:lnSpc>
                <a:spcPts val="3120"/>
              </a:lnSpc>
              <a:spcBef>
                <a:spcPts val="100"/>
              </a:spcBef>
            </a:pPr>
            <a:r>
              <a:rPr sz="2700" b="1" spc="55" dirty="0">
                <a:solidFill>
                  <a:srgbClr val="002F64"/>
                </a:solidFill>
                <a:latin typeface="Calibri"/>
                <a:cs typeface="Calibri"/>
              </a:rPr>
              <a:t>Facebook</a:t>
            </a:r>
            <a:endParaRPr sz="2700">
              <a:latin typeface="Calibri"/>
              <a:cs typeface="Calibri"/>
            </a:endParaRPr>
          </a:p>
          <a:p>
            <a:pPr marL="612140">
              <a:lnSpc>
                <a:spcPts val="3000"/>
              </a:lnSpc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4,444</a:t>
            </a:r>
            <a:r>
              <a:rPr sz="2700" b="1" spc="4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002F64"/>
                </a:solidFill>
                <a:latin typeface="Calibri"/>
                <a:cs typeface="Calibri"/>
              </a:rPr>
              <a:t>Followers</a:t>
            </a:r>
            <a:endParaRPr sz="2700">
              <a:latin typeface="Calibri"/>
              <a:cs typeface="Calibri"/>
            </a:endParaRPr>
          </a:p>
          <a:p>
            <a:pPr marL="612140">
              <a:lnSpc>
                <a:spcPts val="3000"/>
              </a:lnSpc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308,806</a:t>
            </a:r>
            <a:r>
              <a:rPr sz="2700" b="1" spc="100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002F64"/>
                </a:solidFill>
                <a:latin typeface="Calibri"/>
                <a:cs typeface="Calibri"/>
              </a:rPr>
              <a:t>Impressions</a:t>
            </a:r>
            <a:endParaRPr sz="2700">
              <a:latin typeface="Calibri"/>
              <a:cs typeface="Calibri"/>
            </a:endParaRPr>
          </a:p>
          <a:p>
            <a:pPr marL="612140">
              <a:lnSpc>
                <a:spcPts val="3120"/>
              </a:lnSpc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55</a:t>
            </a:r>
            <a:r>
              <a:rPr sz="2700" b="1" spc="-50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55" dirty="0">
                <a:solidFill>
                  <a:srgbClr val="002F64"/>
                </a:solidFill>
                <a:latin typeface="Calibri"/>
                <a:cs typeface="Calibri"/>
              </a:rPr>
              <a:t>Engagements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ts val="3120"/>
              </a:lnSpc>
              <a:spcBef>
                <a:spcPts val="1970"/>
              </a:spcBef>
            </a:pPr>
            <a:r>
              <a:rPr sz="2700" b="1" spc="60" dirty="0">
                <a:solidFill>
                  <a:srgbClr val="002F64"/>
                </a:solidFill>
                <a:latin typeface="Calibri"/>
                <a:cs typeface="Calibri"/>
              </a:rPr>
              <a:t>LinkedIn</a:t>
            </a:r>
            <a:endParaRPr sz="2700">
              <a:latin typeface="Calibri"/>
              <a:cs typeface="Calibri"/>
            </a:endParaRPr>
          </a:p>
          <a:p>
            <a:pPr marL="594995">
              <a:lnSpc>
                <a:spcPts val="3000"/>
              </a:lnSpc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73</a:t>
            </a:r>
            <a:r>
              <a:rPr sz="2700" b="1" spc="-50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002F64"/>
                </a:solidFill>
                <a:latin typeface="Calibri"/>
                <a:cs typeface="Calibri"/>
              </a:rPr>
              <a:t>Followers</a:t>
            </a:r>
            <a:endParaRPr sz="2700">
              <a:latin typeface="Calibri"/>
              <a:cs typeface="Calibri"/>
            </a:endParaRPr>
          </a:p>
          <a:p>
            <a:pPr marL="594995">
              <a:lnSpc>
                <a:spcPts val="3000"/>
              </a:lnSpc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366</a:t>
            </a:r>
            <a:r>
              <a:rPr sz="2700" b="1" spc="-35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002F64"/>
                </a:solidFill>
                <a:latin typeface="Calibri"/>
                <a:cs typeface="Calibri"/>
              </a:rPr>
              <a:t>Impressions</a:t>
            </a:r>
            <a:endParaRPr sz="2700">
              <a:latin typeface="Calibri"/>
              <a:cs typeface="Calibri"/>
            </a:endParaRPr>
          </a:p>
          <a:p>
            <a:pPr marL="594995">
              <a:lnSpc>
                <a:spcPts val="3120"/>
              </a:lnSpc>
            </a:pPr>
            <a:r>
              <a:rPr sz="2700" b="1" dirty="0">
                <a:solidFill>
                  <a:srgbClr val="002F64"/>
                </a:solidFill>
                <a:latin typeface="Calibri"/>
                <a:cs typeface="Calibri"/>
              </a:rPr>
              <a:t>23</a:t>
            </a:r>
            <a:r>
              <a:rPr sz="2700" b="1" spc="-50" dirty="0">
                <a:solidFill>
                  <a:srgbClr val="002F64"/>
                </a:solidFill>
                <a:latin typeface="Calibri"/>
                <a:cs typeface="Calibri"/>
              </a:rPr>
              <a:t> </a:t>
            </a:r>
            <a:r>
              <a:rPr sz="2700" b="1" spc="55" dirty="0">
                <a:solidFill>
                  <a:srgbClr val="002F64"/>
                </a:solidFill>
                <a:latin typeface="Calibri"/>
                <a:cs typeface="Calibri"/>
              </a:rPr>
              <a:t>Engagements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112</Words>
  <Application>Microsoft Office PowerPoint</Application>
  <PresentationFormat>Custom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 Narrow</vt:lpstr>
      <vt:lpstr>Calibri</vt:lpstr>
      <vt:lpstr>Office Theme</vt:lpstr>
      <vt:lpstr>July 2024 Marketing Update</vt:lpstr>
      <vt:lpstr>California Connect</vt:lpstr>
      <vt:lpstr>California Connect 231Cert Downloads &amp; 377 E-Applications</vt:lpstr>
      <vt:lpstr>Marketing Updates</vt:lpstr>
      <vt:lpstr>Paid Updates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September 2024 Marketing Joint Committee Presentation</dc:title>
  <dc:creator>Awhyrick</dc:creator>
  <cp:keywords>DAGPz9Mvhow,BAChhDbnvAE</cp:keywords>
  <cp:lastModifiedBy>Matthew Reinig</cp:lastModifiedBy>
  <cp:revision>1</cp:revision>
  <dcterms:created xsi:type="dcterms:W3CDTF">2024-09-09T19:17:45Z</dcterms:created>
  <dcterms:modified xsi:type="dcterms:W3CDTF">2024-09-09T19:24:42Z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2024-09-04T00:00:00Z</vt:filetime>
  </property>
  <property fmtid="{D5CDD505-2E9C-101B-9397-08002B2CF9AE}" pid="3" name="Creator">
    <vt:lpwstr>Canva</vt:lpwstr>
  </property>
  <property fmtid="{D5CDD505-2E9C-101B-9397-08002B2CF9AE}" pid="4" name="LastSaved">
    <vt:filetime>2024-09-09T00:00:00Z</vt:filetime>
  </property>
  <property fmtid="{D5CDD505-2E9C-101B-9397-08002B2CF9AE}" pid="5" name="Producer">
    <vt:lpwstr>Adobe Acrobat Pro (64-bit) 24 Paper Capture Plug-in</vt:lpwstr>
  </property>
</Properties>
</file>