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20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7AA4ACC4-1769-469E-B83B-C9620F808683}"/>
    <pc:docChg chg="undo custSel modSld">
      <pc:chgData name="Reinig, Matthew" userId="4f7e3dc0-7604-458b-a67a-25f560fd0e08" providerId="ADAL" clId="{7AA4ACC4-1769-469E-B83B-C9620F808683}" dt="2024-09-09T21:06:26.067" v="670" actId="962"/>
      <pc:docMkLst>
        <pc:docMk/>
      </pc:docMkLst>
      <pc:sldChg chg="addSp delSp modSp mod">
        <pc:chgData name="Reinig, Matthew" userId="4f7e3dc0-7604-458b-a67a-25f560fd0e08" providerId="ADAL" clId="{7AA4ACC4-1769-469E-B83B-C9620F808683}" dt="2024-09-09T20:59:05.895" v="515" actId="962"/>
        <pc:sldMkLst>
          <pc:docMk/>
          <pc:sldMk cId="0" sldId="256"/>
        </pc:sldMkLst>
        <pc:spChg chg="mod">
          <ac:chgData name="Reinig, Matthew" userId="4f7e3dc0-7604-458b-a67a-25f560fd0e08" providerId="ADAL" clId="{7AA4ACC4-1769-469E-B83B-C9620F808683}" dt="2024-09-09T20:58:17.523" v="506" actId="1035"/>
          <ac:spMkLst>
            <pc:docMk/>
            <pc:sldMk cId="0" sldId="256"/>
            <ac:spMk id="2" creationId="{00000000-0000-0000-0000-000000000000}"/>
          </ac:spMkLst>
        </pc:spChg>
        <pc:spChg chg="del">
          <ac:chgData name="Reinig, Matthew" userId="4f7e3dc0-7604-458b-a67a-25f560fd0e08" providerId="ADAL" clId="{7AA4ACC4-1769-469E-B83B-C9620F808683}" dt="2024-09-09T20:58:43.820" v="511" actId="478"/>
          <ac:spMkLst>
            <pc:docMk/>
            <pc:sldMk cId="0" sldId="256"/>
            <ac:spMk id="4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0:58:59.227" v="514" actId="962"/>
          <ac:spMkLst>
            <pc:docMk/>
            <pc:sldMk cId="0" sldId="256"/>
            <ac:spMk id="5" creationId="{00000000-0000-0000-0000-000000000000}"/>
          </ac:spMkLst>
        </pc:spChg>
        <pc:spChg chg="ord">
          <ac:chgData name="Reinig, Matthew" userId="4f7e3dc0-7604-458b-a67a-25f560fd0e08" providerId="ADAL" clId="{7AA4ACC4-1769-469E-B83B-C9620F808683}" dt="2024-09-09T20:58:51.236" v="512" actId="13244"/>
          <ac:spMkLst>
            <pc:docMk/>
            <pc:sldMk cId="0" sldId="256"/>
            <ac:spMk id="6" creationId="{00000000-0000-0000-0000-000000000000}"/>
          </ac:spMkLst>
        </pc:spChg>
        <pc:spChg chg="ord">
          <ac:chgData name="Reinig, Matthew" userId="4f7e3dc0-7604-458b-a67a-25f560fd0e08" providerId="ADAL" clId="{7AA4ACC4-1769-469E-B83B-C9620F808683}" dt="2024-09-09T20:58:53.153" v="513" actId="13244"/>
          <ac:spMkLst>
            <pc:docMk/>
            <pc:sldMk cId="0" sldId="256"/>
            <ac:spMk id="7" creationId="{00000000-0000-0000-0000-000000000000}"/>
          </ac:spMkLst>
        </pc:spChg>
        <pc:picChg chg="add del mod">
          <ac:chgData name="Reinig, Matthew" userId="4f7e3dc0-7604-458b-a67a-25f560fd0e08" providerId="ADAL" clId="{7AA4ACC4-1769-469E-B83B-C9620F808683}" dt="2024-09-09T20:59:05.895" v="515" actId="962"/>
          <ac:picMkLst>
            <pc:docMk/>
            <pc:sldMk cId="0" sldId="256"/>
            <ac:picMk id="3" creationId="{00000000-0000-0000-0000-000000000000}"/>
          </ac:picMkLst>
        </pc:picChg>
        <pc:picChg chg="mod">
          <ac:chgData name="Reinig, Matthew" userId="4f7e3dc0-7604-458b-a67a-25f560fd0e08" providerId="ADAL" clId="{7AA4ACC4-1769-469E-B83B-C9620F808683}" dt="2024-09-09T20:57:25.266" v="469" actId="962"/>
          <ac:picMkLst>
            <pc:docMk/>
            <pc:sldMk cId="0" sldId="256"/>
            <ac:picMk id="8" creationId="{00000000-0000-0000-0000-000000000000}"/>
          </ac:picMkLst>
        </pc:picChg>
      </pc:sldChg>
      <pc:sldChg chg="modSp mod">
        <pc:chgData name="Reinig, Matthew" userId="4f7e3dc0-7604-458b-a67a-25f560fd0e08" providerId="ADAL" clId="{7AA4ACC4-1769-469E-B83B-C9620F808683}" dt="2024-09-09T20:59:54.912" v="522" actId="962"/>
        <pc:sldMkLst>
          <pc:docMk/>
          <pc:sldMk cId="0" sldId="257"/>
        </pc:sldMkLst>
        <pc:spChg chg="mod">
          <ac:chgData name="Reinig, Matthew" userId="4f7e3dc0-7604-458b-a67a-25f560fd0e08" providerId="ADAL" clId="{7AA4ACC4-1769-469E-B83B-C9620F808683}" dt="2024-09-09T20:57:47.910" v="472" actId="962"/>
          <ac:spMkLst>
            <pc:docMk/>
            <pc:sldMk cId="0" sldId="257"/>
            <ac:spMk id="7" creationId="{00000000-0000-0000-0000-000000000000}"/>
          </ac:spMkLst>
        </pc:spChg>
        <pc:spChg chg="ord">
          <ac:chgData name="Reinig, Matthew" userId="4f7e3dc0-7604-458b-a67a-25f560fd0e08" providerId="ADAL" clId="{7AA4ACC4-1769-469E-B83B-C9620F808683}" dt="2024-09-09T20:59:16.137" v="519"/>
          <ac:spMkLst>
            <pc:docMk/>
            <pc:sldMk cId="0" sldId="257"/>
            <ac:spMk id="10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0:59:44.556" v="520" actId="962"/>
          <ac:spMkLst>
            <pc:docMk/>
            <pc:sldMk cId="0" sldId="257"/>
            <ac:spMk id="48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0:59:52.418" v="521" actId="962"/>
          <ac:spMkLst>
            <pc:docMk/>
            <pc:sldMk cId="0" sldId="257"/>
            <ac:spMk id="67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0:59:54.912" v="522" actId="962"/>
          <ac:spMkLst>
            <pc:docMk/>
            <pc:sldMk cId="0" sldId="257"/>
            <ac:spMk id="68" creationId="{00000000-0000-0000-0000-000000000000}"/>
          </ac:spMkLst>
        </pc:spChg>
        <pc:grpChg chg="mod">
          <ac:chgData name="Reinig, Matthew" userId="4f7e3dc0-7604-458b-a67a-25f560fd0e08" providerId="ADAL" clId="{7AA4ACC4-1769-469E-B83B-C9620F808683}" dt="2024-09-09T20:59:13.590" v="517" actId="1035"/>
          <ac:grpSpMkLst>
            <pc:docMk/>
            <pc:sldMk cId="0" sldId="257"/>
            <ac:grpSpMk id="2" creationId="{00000000-0000-0000-0000-000000000000}"/>
          </ac:grpSpMkLst>
        </pc:grpChg>
        <pc:grpChg chg="mod">
          <ac:chgData name="Reinig, Matthew" userId="4f7e3dc0-7604-458b-a67a-25f560fd0e08" providerId="ADAL" clId="{7AA4ACC4-1769-469E-B83B-C9620F808683}" dt="2024-09-09T20:57:45.527" v="471" actId="962"/>
          <ac:grpSpMkLst>
            <pc:docMk/>
            <pc:sldMk cId="0" sldId="257"/>
            <ac:grpSpMk id="11" creationId="{00000000-0000-0000-0000-000000000000}"/>
          </ac:grpSpMkLst>
        </pc:grpChg>
        <pc:grpChg chg="mod">
          <ac:chgData name="Reinig, Matthew" userId="4f7e3dc0-7604-458b-a67a-25f560fd0e08" providerId="ADAL" clId="{7AA4ACC4-1769-469E-B83B-C9620F808683}" dt="2024-09-09T20:57:51.337" v="474" actId="962"/>
          <ac:grpSpMkLst>
            <pc:docMk/>
            <pc:sldMk cId="0" sldId="257"/>
            <ac:grpSpMk id="51" creationId="{00000000-0000-0000-0000-000000000000}"/>
          </ac:grpSpMkLst>
        </pc:grpChg>
        <pc:grpChg chg="mod">
          <ac:chgData name="Reinig, Matthew" userId="4f7e3dc0-7604-458b-a67a-25f560fd0e08" providerId="ADAL" clId="{7AA4ACC4-1769-469E-B83B-C9620F808683}" dt="2024-09-09T20:57:49.290" v="473" actId="962"/>
          <ac:grpSpMkLst>
            <pc:docMk/>
            <pc:sldMk cId="0" sldId="257"/>
            <ac:grpSpMk id="57" creationId="{00000000-0000-0000-0000-000000000000}"/>
          </ac:grpSpMkLst>
        </pc:grpChg>
        <pc:picChg chg="mod">
          <ac:chgData name="Reinig, Matthew" userId="4f7e3dc0-7604-458b-a67a-25f560fd0e08" providerId="ADAL" clId="{7AA4ACC4-1769-469E-B83B-C9620F808683}" dt="2024-09-09T20:57:58.517" v="500" actId="962"/>
          <ac:picMkLst>
            <pc:docMk/>
            <pc:sldMk cId="0" sldId="257"/>
            <ac:picMk id="4" creationId="{00000000-0000-0000-0000-000000000000}"/>
          </ac:picMkLst>
        </pc:picChg>
      </pc:sldChg>
      <pc:sldChg chg="delSp modSp mod">
        <pc:chgData name="Reinig, Matthew" userId="4f7e3dc0-7604-458b-a67a-25f560fd0e08" providerId="ADAL" clId="{7AA4ACC4-1769-469E-B83B-C9620F808683}" dt="2024-09-09T21:00:30.948" v="603" actId="962"/>
        <pc:sldMkLst>
          <pc:docMk/>
          <pc:sldMk cId="0" sldId="258"/>
        </pc:sldMkLst>
        <pc:spChg chg="mod">
          <ac:chgData name="Reinig, Matthew" userId="4f7e3dc0-7604-458b-a67a-25f560fd0e08" providerId="ADAL" clId="{7AA4ACC4-1769-469E-B83B-C9620F808683}" dt="2024-09-09T21:00:01.114" v="523" actId="962"/>
          <ac:spMkLst>
            <pc:docMk/>
            <pc:sldMk cId="0" sldId="258"/>
            <ac:spMk id="2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0:19.144" v="529" actId="962"/>
          <ac:spMkLst>
            <pc:docMk/>
            <pc:sldMk cId="0" sldId="258"/>
            <ac:spMk id="7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0:16.943" v="528" actId="962"/>
          <ac:spMkLst>
            <pc:docMk/>
            <pc:sldMk cId="0" sldId="258"/>
            <ac:spMk id="8" creationId="{00000000-0000-0000-0000-000000000000}"/>
          </ac:spMkLst>
        </pc:spChg>
        <pc:picChg chg="mod">
          <ac:chgData name="Reinig, Matthew" userId="4f7e3dc0-7604-458b-a67a-25f560fd0e08" providerId="ADAL" clId="{7AA4ACC4-1769-469E-B83B-C9620F808683}" dt="2024-09-09T21:00:30.948" v="603" actId="962"/>
          <ac:picMkLst>
            <pc:docMk/>
            <pc:sldMk cId="0" sldId="258"/>
            <ac:picMk id="3" creationId="{00000000-0000-0000-0000-000000000000}"/>
          </ac:picMkLst>
        </pc:picChg>
        <pc:picChg chg="del mod ord">
          <ac:chgData name="Reinig, Matthew" userId="4f7e3dc0-7604-458b-a67a-25f560fd0e08" providerId="ADAL" clId="{7AA4ACC4-1769-469E-B83B-C9620F808683}" dt="2024-09-09T21:00:14.611" v="527" actId="478"/>
          <ac:picMkLst>
            <pc:docMk/>
            <pc:sldMk cId="0" sldId="258"/>
            <ac:picMk id="6" creationId="{00000000-0000-0000-0000-000000000000}"/>
          </ac:picMkLst>
        </pc:picChg>
      </pc:sldChg>
      <pc:sldChg chg="modSp mod">
        <pc:chgData name="Reinig, Matthew" userId="4f7e3dc0-7604-458b-a67a-25f560fd0e08" providerId="ADAL" clId="{7AA4ACC4-1769-469E-B83B-C9620F808683}" dt="2024-09-09T21:00:42.604" v="605" actId="962"/>
        <pc:sldMkLst>
          <pc:docMk/>
          <pc:sldMk cId="0" sldId="259"/>
        </pc:sldMkLst>
        <pc:spChg chg="mod">
          <ac:chgData name="Reinig, Matthew" userId="4f7e3dc0-7604-458b-a67a-25f560fd0e08" providerId="ADAL" clId="{7AA4ACC4-1769-469E-B83B-C9620F808683}" dt="2024-09-09T21:00:39.370" v="604" actId="962"/>
          <ac:spMkLst>
            <pc:docMk/>
            <pc:sldMk cId="0" sldId="259"/>
            <ac:spMk id="4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0:42.604" v="605" actId="962"/>
          <ac:spMkLst>
            <pc:docMk/>
            <pc:sldMk cId="0" sldId="259"/>
            <ac:spMk id="5" creationId="{00000000-0000-0000-0000-000000000000}"/>
          </ac:spMkLst>
        </pc:spChg>
      </pc:sldChg>
      <pc:sldChg chg="modSp mod">
        <pc:chgData name="Reinig, Matthew" userId="4f7e3dc0-7604-458b-a67a-25f560fd0e08" providerId="ADAL" clId="{7AA4ACC4-1769-469E-B83B-C9620F808683}" dt="2024-09-09T21:00:53.165" v="607" actId="962"/>
        <pc:sldMkLst>
          <pc:docMk/>
          <pc:sldMk cId="0" sldId="260"/>
        </pc:sldMkLst>
        <pc:spChg chg="mod">
          <ac:chgData name="Reinig, Matthew" userId="4f7e3dc0-7604-458b-a67a-25f560fd0e08" providerId="ADAL" clId="{7AA4ACC4-1769-469E-B83B-C9620F808683}" dt="2024-09-09T21:00:52.748" v="606" actId="962"/>
          <ac:spMkLst>
            <pc:docMk/>
            <pc:sldMk cId="0" sldId="260"/>
            <ac:spMk id="4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0:53.165" v="607" actId="962"/>
          <ac:spMkLst>
            <pc:docMk/>
            <pc:sldMk cId="0" sldId="260"/>
            <ac:spMk id="5" creationId="{00000000-0000-0000-0000-000000000000}"/>
          </ac:spMkLst>
        </pc:spChg>
      </pc:sldChg>
      <pc:sldChg chg="modSp mod">
        <pc:chgData name="Reinig, Matthew" userId="4f7e3dc0-7604-458b-a67a-25f560fd0e08" providerId="ADAL" clId="{7AA4ACC4-1769-469E-B83B-C9620F808683}" dt="2024-09-09T21:04:51.733" v="611" actId="962"/>
        <pc:sldMkLst>
          <pc:docMk/>
          <pc:sldMk cId="0" sldId="261"/>
        </pc:sldMkLst>
        <pc:spChg chg="mod">
          <ac:chgData name="Reinig, Matthew" userId="4f7e3dc0-7604-458b-a67a-25f560fd0e08" providerId="ADAL" clId="{7AA4ACC4-1769-469E-B83B-C9620F808683}" dt="2024-09-09T21:01:06.487" v="608" actId="962"/>
          <ac:spMkLst>
            <pc:docMk/>
            <pc:sldMk cId="0" sldId="261"/>
            <ac:spMk id="5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1:07.354" v="609" actId="962"/>
          <ac:spMkLst>
            <pc:docMk/>
            <pc:sldMk cId="0" sldId="261"/>
            <ac:spMk id="6" creationId="{00000000-0000-0000-0000-000000000000}"/>
          </ac:spMkLst>
        </pc:spChg>
        <pc:picChg chg="mod">
          <ac:chgData name="Reinig, Matthew" userId="4f7e3dc0-7604-458b-a67a-25f560fd0e08" providerId="ADAL" clId="{7AA4ACC4-1769-469E-B83B-C9620F808683}" dt="2024-09-09T21:04:51.733" v="611" actId="962"/>
          <ac:picMkLst>
            <pc:docMk/>
            <pc:sldMk cId="0" sldId="261"/>
            <ac:picMk id="4" creationId="{00000000-0000-0000-0000-000000000000}"/>
          </ac:picMkLst>
        </pc:picChg>
      </pc:sldChg>
      <pc:sldChg chg="modSp mod">
        <pc:chgData name="Reinig, Matthew" userId="4f7e3dc0-7604-458b-a67a-25f560fd0e08" providerId="ADAL" clId="{7AA4ACC4-1769-469E-B83B-C9620F808683}" dt="2024-09-09T21:05:36.059" v="613" actId="962"/>
        <pc:sldMkLst>
          <pc:docMk/>
          <pc:sldMk cId="0" sldId="262"/>
        </pc:sldMkLst>
        <pc:spChg chg="mod">
          <ac:chgData name="Reinig, Matthew" userId="4f7e3dc0-7604-458b-a67a-25f560fd0e08" providerId="ADAL" clId="{7AA4ACC4-1769-469E-B83B-C9620F808683}" dt="2024-09-09T21:05:35.637" v="612" actId="962"/>
          <ac:spMkLst>
            <pc:docMk/>
            <pc:sldMk cId="0" sldId="262"/>
            <ac:spMk id="4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5:36.059" v="613" actId="962"/>
          <ac:spMkLst>
            <pc:docMk/>
            <pc:sldMk cId="0" sldId="262"/>
            <ac:spMk id="5" creationId="{00000000-0000-0000-0000-000000000000}"/>
          </ac:spMkLst>
        </pc:spChg>
      </pc:sldChg>
      <pc:sldChg chg="modSp mod">
        <pc:chgData name="Reinig, Matthew" userId="4f7e3dc0-7604-458b-a67a-25f560fd0e08" providerId="ADAL" clId="{7AA4ACC4-1769-469E-B83B-C9620F808683}" dt="2024-09-09T21:05:40.787" v="615" actId="962"/>
        <pc:sldMkLst>
          <pc:docMk/>
          <pc:sldMk cId="0" sldId="263"/>
        </pc:sldMkLst>
        <pc:spChg chg="mod">
          <ac:chgData name="Reinig, Matthew" userId="4f7e3dc0-7604-458b-a67a-25f560fd0e08" providerId="ADAL" clId="{7AA4ACC4-1769-469E-B83B-C9620F808683}" dt="2024-09-09T21:05:40.406" v="614" actId="962"/>
          <ac:spMkLst>
            <pc:docMk/>
            <pc:sldMk cId="0" sldId="263"/>
            <ac:spMk id="4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5:40.787" v="615" actId="962"/>
          <ac:spMkLst>
            <pc:docMk/>
            <pc:sldMk cId="0" sldId="263"/>
            <ac:spMk id="5" creationId="{00000000-0000-0000-0000-000000000000}"/>
          </ac:spMkLst>
        </pc:spChg>
      </pc:sldChg>
      <pc:sldChg chg="modSp mod">
        <pc:chgData name="Reinig, Matthew" userId="4f7e3dc0-7604-458b-a67a-25f560fd0e08" providerId="ADAL" clId="{7AA4ACC4-1769-469E-B83B-C9620F808683}" dt="2024-09-09T21:05:58.892" v="667" actId="962"/>
        <pc:sldMkLst>
          <pc:docMk/>
          <pc:sldMk cId="0" sldId="264"/>
        </pc:sldMkLst>
        <pc:spChg chg="mod">
          <ac:chgData name="Reinig, Matthew" userId="4f7e3dc0-7604-458b-a67a-25f560fd0e08" providerId="ADAL" clId="{7AA4ACC4-1769-469E-B83B-C9620F808683}" dt="2024-09-09T21:05:58.089" v="666" actId="962"/>
          <ac:spMkLst>
            <pc:docMk/>
            <pc:sldMk cId="0" sldId="264"/>
            <ac:spMk id="5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5:58.892" v="667" actId="962"/>
          <ac:spMkLst>
            <pc:docMk/>
            <pc:sldMk cId="0" sldId="264"/>
            <ac:spMk id="6" creationId="{00000000-0000-0000-0000-000000000000}"/>
          </ac:spMkLst>
        </pc:spChg>
        <pc:picChg chg="mod">
          <ac:chgData name="Reinig, Matthew" userId="4f7e3dc0-7604-458b-a67a-25f560fd0e08" providerId="ADAL" clId="{7AA4ACC4-1769-469E-B83B-C9620F808683}" dt="2024-09-09T21:05:53.445" v="665" actId="962"/>
          <ac:picMkLst>
            <pc:docMk/>
            <pc:sldMk cId="0" sldId="264"/>
            <ac:picMk id="4" creationId="{00000000-0000-0000-0000-000000000000}"/>
          </ac:picMkLst>
        </pc:picChg>
      </pc:sldChg>
      <pc:sldChg chg="modSp mod">
        <pc:chgData name="Reinig, Matthew" userId="4f7e3dc0-7604-458b-a67a-25f560fd0e08" providerId="ADAL" clId="{7AA4ACC4-1769-469E-B83B-C9620F808683}" dt="2024-09-09T21:06:26.067" v="670" actId="962"/>
        <pc:sldMkLst>
          <pc:docMk/>
          <pc:sldMk cId="0" sldId="265"/>
        </pc:sldMkLst>
        <pc:spChg chg="mod">
          <ac:chgData name="Reinig, Matthew" userId="4f7e3dc0-7604-458b-a67a-25f560fd0e08" providerId="ADAL" clId="{7AA4ACC4-1769-469E-B83B-C9620F808683}" dt="2024-09-09T21:06:25.250" v="669" actId="962"/>
          <ac:spMkLst>
            <pc:docMk/>
            <pc:sldMk cId="0" sldId="265"/>
            <ac:spMk id="4" creationId="{00000000-0000-0000-0000-000000000000}"/>
          </ac:spMkLst>
        </pc:spChg>
        <pc:spChg chg="mod">
          <ac:chgData name="Reinig, Matthew" userId="4f7e3dc0-7604-458b-a67a-25f560fd0e08" providerId="ADAL" clId="{7AA4ACC4-1769-469E-B83B-C9620F808683}" dt="2024-09-09T21:06:26.067" v="670" actId="962"/>
          <ac:spMkLst>
            <pc:docMk/>
            <pc:sldMk cId="0" sldId="265"/>
            <ac:spMk id="5" creationId="{00000000-0000-0000-0000-000000000000}"/>
          </ac:spMkLst>
        </pc:spChg>
        <pc:picChg chg="mod">
          <ac:chgData name="Reinig, Matthew" userId="4f7e3dc0-7604-458b-a67a-25f560fd0e08" providerId="ADAL" clId="{7AA4ACC4-1769-469E-B83B-C9620F808683}" dt="2024-09-09T21:06:23.157" v="668" actId="962"/>
          <ac:picMkLst>
            <pc:docMk/>
            <pc:sldMk cId="0" sldId="265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463059" y="6475273"/>
            <a:ext cx="1402104" cy="17743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6155" y="300609"/>
            <a:ext cx="9417685" cy="6997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45479" y="3428874"/>
            <a:ext cx="6064250" cy="1621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50214" y="6516752"/>
            <a:ext cx="3398520" cy="149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46965" y="6531481"/>
            <a:ext cx="229234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502D9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445479" y="2419986"/>
            <a:ext cx="635508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dirty="0"/>
              <a:t>CPUC</a:t>
            </a:r>
            <a:r>
              <a:rPr sz="2500" spc="-35" dirty="0"/>
              <a:t> </a:t>
            </a:r>
            <a:r>
              <a:rPr sz="2500" spc="-10" dirty="0"/>
              <a:t>CALIFORNIA</a:t>
            </a:r>
            <a:r>
              <a:rPr sz="2500" spc="-100" dirty="0"/>
              <a:t> </a:t>
            </a:r>
            <a:r>
              <a:rPr sz="2500" dirty="0"/>
              <a:t>CONNECT</a:t>
            </a:r>
            <a:r>
              <a:rPr sz="2500" spc="-30" dirty="0"/>
              <a:t> </a:t>
            </a:r>
            <a:r>
              <a:rPr sz="2500" spc="-10" dirty="0"/>
              <a:t>PROGRAM</a:t>
            </a:r>
            <a:endParaRPr sz="2500"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Primary</a:t>
            </a:r>
            <a:r>
              <a:rPr spc="-50" dirty="0"/>
              <a:t> </a:t>
            </a:r>
            <a:r>
              <a:rPr dirty="0"/>
              <a:t>Program</a:t>
            </a:r>
            <a:r>
              <a:rPr spc="-55" dirty="0"/>
              <a:t> </a:t>
            </a:r>
            <a:r>
              <a:rPr dirty="0"/>
              <a:t>and</a:t>
            </a:r>
            <a:r>
              <a:rPr spc="-25" dirty="0"/>
              <a:t> </a:t>
            </a:r>
            <a:r>
              <a:rPr spc="-10" dirty="0"/>
              <a:t>Contract</a:t>
            </a:r>
            <a:r>
              <a:rPr spc="-155" dirty="0"/>
              <a:t> </a:t>
            </a:r>
            <a:r>
              <a:rPr dirty="0"/>
              <a:t>Administration</a:t>
            </a:r>
            <a:r>
              <a:rPr spc="-45" dirty="0"/>
              <a:t> </a:t>
            </a:r>
            <a:r>
              <a:rPr spc="-10" dirty="0"/>
              <a:t>(PPCA)</a:t>
            </a:r>
          </a:p>
          <a:p>
            <a:pPr>
              <a:lnSpc>
                <a:spcPct val="100000"/>
              </a:lnSpc>
              <a:spcBef>
                <a:spcPts val="480"/>
              </a:spcBef>
            </a:pPr>
            <a:endParaRPr spc="-10" dirty="0"/>
          </a:p>
          <a:p>
            <a:pPr marL="12700">
              <a:lnSpc>
                <a:spcPct val="100000"/>
              </a:lnSpc>
            </a:pPr>
            <a:r>
              <a:rPr b="1" dirty="0">
                <a:latin typeface="Arial"/>
                <a:cs typeface="Arial"/>
              </a:rPr>
              <a:t>Joint</a:t>
            </a:r>
            <a:r>
              <a:rPr b="1" spc="-114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Advisory</a:t>
            </a:r>
            <a:r>
              <a:rPr b="1" spc="-4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Committee</a:t>
            </a:r>
            <a:r>
              <a:rPr b="1" spc="-70" dirty="0">
                <a:latin typeface="Arial"/>
                <a:cs typeface="Arial"/>
              </a:rPr>
              <a:t> </a:t>
            </a:r>
            <a:r>
              <a:rPr b="1" spc="-10" dirty="0">
                <a:latin typeface="Arial"/>
                <a:cs typeface="Arial"/>
              </a:rPr>
              <a:t>Meeting</a:t>
            </a:r>
          </a:p>
          <a:p>
            <a:pPr>
              <a:lnSpc>
                <a:spcPct val="100000"/>
              </a:lnSpc>
              <a:spcBef>
                <a:spcPts val="515"/>
              </a:spcBef>
            </a:pPr>
            <a:endParaRPr b="1" spc="-1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/>
              <a:t>September</a:t>
            </a:r>
            <a:r>
              <a:rPr sz="1800" spc="-25" dirty="0"/>
              <a:t> </a:t>
            </a:r>
            <a:r>
              <a:rPr sz="1800" dirty="0"/>
              <a:t>13,</a:t>
            </a:r>
            <a:r>
              <a:rPr sz="1800" spc="-30" dirty="0"/>
              <a:t> </a:t>
            </a:r>
            <a:r>
              <a:rPr sz="1800" spc="-20" dirty="0"/>
              <a:t>2024</a:t>
            </a:r>
            <a:endParaRPr sz="1800"/>
          </a:p>
        </p:txBody>
      </p:sp>
      <p:sp>
        <p:nvSpPr>
          <p:cNvPr id="2" name="object 2"/>
          <p:cNvSpPr txBox="1"/>
          <p:nvPr/>
        </p:nvSpPr>
        <p:spPr>
          <a:xfrm>
            <a:off x="650214" y="6477000"/>
            <a:ext cx="339852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A6A6A6"/>
                </a:solidFill>
                <a:latin typeface="Arial"/>
                <a:cs typeface="Arial"/>
              </a:rPr>
              <a:t>California</a:t>
            </a:r>
            <a:r>
              <a:rPr sz="800" spc="-4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Connect Joint</a:t>
            </a:r>
            <a:r>
              <a:rPr sz="800" spc="-1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Advisory</a:t>
            </a:r>
            <a:r>
              <a:rPr sz="800" spc="-35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Committee Meeting</a:t>
            </a:r>
            <a:r>
              <a:rPr sz="800" spc="-3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September</a:t>
            </a:r>
            <a:r>
              <a:rPr sz="800" spc="-15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13,</a:t>
            </a:r>
            <a:r>
              <a:rPr sz="800" spc="-5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spc="-20" dirty="0">
                <a:solidFill>
                  <a:srgbClr val="A6A6A6"/>
                </a:solidFill>
                <a:latin typeface="Arial"/>
                <a:cs typeface="Arial"/>
              </a:rPr>
              <a:t>2024</a:t>
            </a:r>
            <a:endParaRPr sz="800">
              <a:latin typeface="Arial"/>
              <a:cs typeface="Arial"/>
            </a:endParaRPr>
          </a:p>
        </p:txBody>
      </p:sp>
      <p:pic>
        <p:nvPic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63059" y="6475273"/>
            <a:ext cx="1402104" cy="177431"/>
          </a:xfrm>
          <a:prstGeom prst="rect">
            <a:avLst/>
          </a:prstGeom>
        </p:spPr>
      </p:pic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810027" y="6555981"/>
            <a:ext cx="339661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California</a:t>
            </a:r>
            <a:r>
              <a:rPr sz="800" spc="-3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Connect</a:t>
            </a:r>
            <a:r>
              <a:rPr sz="800" spc="-1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Joint</a:t>
            </a:r>
            <a:r>
              <a:rPr sz="800" spc="-3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Advisory</a:t>
            </a:r>
            <a:r>
              <a:rPr sz="800" spc="-35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Committee</a:t>
            </a:r>
            <a:r>
              <a:rPr sz="800" spc="-5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Meeting</a:t>
            </a:r>
            <a:r>
              <a:rPr sz="800" spc="-15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September</a:t>
            </a:r>
            <a:r>
              <a:rPr sz="800" spc="-3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A6A6A6"/>
                </a:solidFill>
                <a:latin typeface="Arial"/>
                <a:cs typeface="Arial"/>
              </a:rPr>
              <a:t>13,</a:t>
            </a:r>
            <a:r>
              <a:rPr sz="800" spc="-1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800" spc="-20" dirty="0">
                <a:solidFill>
                  <a:srgbClr val="A6A6A6"/>
                </a:solidFill>
                <a:latin typeface="Arial"/>
                <a:cs typeface="Arial"/>
              </a:rPr>
              <a:t>2024</a:t>
            </a:r>
            <a:endParaRPr sz="800">
              <a:latin typeface="Arial"/>
              <a:cs typeface="Arial"/>
            </a:endParaRPr>
          </a:p>
        </p:txBody>
      </p:sp>
      <p:pic>
        <p:nvPicPr>
          <p:cNvPr id="8" name="object 8" descr="Maximus logo with California Connect logo. Pictures of a person in a wheelchair with headphones, 3 people sitting at a conference table, and a disabled person listening on their headphones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" y="126"/>
            <a:ext cx="5181574" cy="68578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49051" y="2982066"/>
            <a:ext cx="349313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0" spc="-10" dirty="0">
                <a:latin typeface="Arial"/>
                <a:cs typeface="Arial"/>
              </a:rPr>
              <a:t>Questions?</a:t>
            </a:r>
            <a:endParaRPr sz="5400">
              <a:latin typeface="Arial"/>
              <a:cs typeface="Arial"/>
            </a:endParaRPr>
          </a:p>
        </p:txBody>
      </p:sp>
      <p:pic>
        <p:nvPic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6679" y="2795016"/>
            <a:ext cx="4357115" cy="1507235"/>
          </a:xfrm>
          <a:prstGeom prst="rect">
            <a:avLst/>
          </a:prstGeom>
        </p:spPr>
      </p:pic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1152" y="0"/>
            <a:ext cx="8264525" cy="6858000"/>
            <a:chOff x="3601152" y="0"/>
            <a:chExt cx="826452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1397" y="0"/>
              <a:ext cx="7018412" cy="6857999"/>
            </a:xfrm>
            <a:prstGeom prst="rect">
              <a:avLst/>
            </a:prstGeom>
          </p:spPr>
        </p:pic>
        <p:pic>
          <p:nvPicPr>
            <p:cNvPr id="4" name="object 4" descr="Maximus logo">
              <a:extLs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63059" y="6479898"/>
              <a:ext cx="1402104" cy="17742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214790" y="2029175"/>
              <a:ext cx="2324735" cy="577215"/>
            </a:xfrm>
            <a:custGeom>
              <a:avLst/>
              <a:gdLst/>
              <a:ahLst/>
              <a:cxnLst/>
              <a:rect l="l" t="t" r="r" b="b"/>
              <a:pathLst>
                <a:path w="2324734" h="577214">
                  <a:moveTo>
                    <a:pt x="2035657" y="0"/>
                  </a:moveTo>
                  <a:lnTo>
                    <a:pt x="288556" y="0"/>
                  </a:lnTo>
                  <a:lnTo>
                    <a:pt x="241749" y="3776"/>
                  </a:lnTo>
                  <a:lnTo>
                    <a:pt x="197347" y="14711"/>
                  </a:lnTo>
                  <a:lnTo>
                    <a:pt x="155945" y="32209"/>
                  </a:lnTo>
                  <a:lnTo>
                    <a:pt x="118135" y="55676"/>
                  </a:lnTo>
                  <a:lnTo>
                    <a:pt x="84513" y="84518"/>
                  </a:lnTo>
                  <a:lnTo>
                    <a:pt x="55672" y="118141"/>
                  </a:lnTo>
                  <a:lnTo>
                    <a:pt x="32206" y="155950"/>
                  </a:lnTo>
                  <a:lnTo>
                    <a:pt x="14710" y="197352"/>
                  </a:lnTo>
                  <a:lnTo>
                    <a:pt x="3776" y="241752"/>
                  </a:lnTo>
                  <a:lnTo>
                    <a:pt x="0" y="288556"/>
                  </a:lnTo>
                  <a:lnTo>
                    <a:pt x="0" y="577126"/>
                  </a:lnTo>
                  <a:lnTo>
                    <a:pt x="2324214" y="577126"/>
                  </a:lnTo>
                  <a:lnTo>
                    <a:pt x="2324214" y="288556"/>
                  </a:lnTo>
                  <a:lnTo>
                    <a:pt x="2320437" y="241752"/>
                  </a:lnTo>
                  <a:lnTo>
                    <a:pt x="2309502" y="197352"/>
                  </a:lnTo>
                  <a:lnTo>
                    <a:pt x="2292005" y="155950"/>
                  </a:lnTo>
                  <a:lnTo>
                    <a:pt x="2268537" y="118141"/>
                  </a:lnTo>
                  <a:lnTo>
                    <a:pt x="2239695" y="84518"/>
                  </a:lnTo>
                  <a:lnTo>
                    <a:pt x="2206072" y="55676"/>
                  </a:lnTo>
                  <a:lnTo>
                    <a:pt x="2168263" y="32209"/>
                  </a:lnTo>
                  <a:lnTo>
                    <a:pt x="2126861" y="14711"/>
                  </a:lnTo>
                  <a:lnTo>
                    <a:pt x="2082461" y="3776"/>
                  </a:lnTo>
                  <a:lnTo>
                    <a:pt x="2035657" y="0"/>
                  </a:lnTo>
                  <a:close/>
                </a:path>
              </a:pathLst>
            </a:custGeom>
            <a:solidFill>
              <a:srgbClr val="3952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50964" y="1307591"/>
              <a:ext cx="883919" cy="885443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029779" y="1386977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40" h="726439">
                  <a:moveTo>
                    <a:pt x="363156" y="0"/>
                  </a:moveTo>
                  <a:lnTo>
                    <a:pt x="313877" y="3315"/>
                  </a:lnTo>
                  <a:lnTo>
                    <a:pt x="266613" y="12972"/>
                  </a:lnTo>
                  <a:lnTo>
                    <a:pt x="221797" y="28539"/>
                  </a:lnTo>
                  <a:lnTo>
                    <a:pt x="179862" y="49583"/>
                  </a:lnTo>
                  <a:lnTo>
                    <a:pt x="141240" y="75670"/>
                  </a:lnTo>
                  <a:lnTo>
                    <a:pt x="106364" y="106368"/>
                  </a:lnTo>
                  <a:lnTo>
                    <a:pt x="75666" y="141245"/>
                  </a:lnTo>
                  <a:lnTo>
                    <a:pt x="49580" y="179867"/>
                  </a:lnTo>
                  <a:lnTo>
                    <a:pt x="28537" y="221802"/>
                  </a:lnTo>
                  <a:lnTo>
                    <a:pt x="12971" y="266617"/>
                  </a:lnTo>
                  <a:lnTo>
                    <a:pt x="3315" y="313879"/>
                  </a:lnTo>
                  <a:lnTo>
                    <a:pt x="0" y="363156"/>
                  </a:lnTo>
                  <a:lnTo>
                    <a:pt x="3315" y="412433"/>
                  </a:lnTo>
                  <a:lnTo>
                    <a:pt x="12971" y="459695"/>
                  </a:lnTo>
                  <a:lnTo>
                    <a:pt x="28537" y="504510"/>
                  </a:lnTo>
                  <a:lnTo>
                    <a:pt x="49580" y="546445"/>
                  </a:lnTo>
                  <a:lnTo>
                    <a:pt x="75666" y="585067"/>
                  </a:lnTo>
                  <a:lnTo>
                    <a:pt x="106364" y="619944"/>
                  </a:lnTo>
                  <a:lnTo>
                    <a:pt x="141240" y="650642"/>
                  </a:lnTo>
                  <a:lnTo>
                    <a:pt x="179862" y="676729"/>
                  </a:lnTo>
                  <a:lnTo>
                    <a:pt x="221797" y="697773"/>
                  </a:lnTo>
                  <a:lnTo>
                    <a:pt x="266613" y="713340"/>
                  </a:lnTo>
                  <a:lnTo>
                    <a:pt x="313877" y="722997"/>
                  </a:lnTo>
                  <a:lnTo>
                    <a:pt x="363156" y="726313"/>
                  </a:lnTo>
                  <a:lnTo>
                    <a:pt x="412432" y="722997"/>
                  </a:lnTo>
                  <a:lnTo>
                    <a:pt x="459694" y="713340"/>
                  </a:lnTo>
                  <a:lnTo>
                    <a:pt x="504508" y="697773"/>
                  </a:lnTo>
                  <a:lnTo>
                    <a:pt x="546441" y="676729"/>
                  </a:lnTo>
                  <a:lnTo>
                    <a:pt x="585062" y="650642"/>
                  </a:lnTo>
                  <a:lnTo>
                    <a:pt x="619937" y="619944"/>
                  </a:lnTo>
                  <a:lnTo>
                    <a:pt x="650634" y="585067"/>
                  </a:lnTo>
                  <a:lnTo>
                    <a:pt x="676720" y="546445"/>
                  </a:lnTo>
                  <a:lnTo>
                    <a:pt x="697762" y="504510"/>
                  </a:lnTo>
                  <a:lnTo>
                    <a:pt x="713328" y="459695"/>
                  </a:lnTo>
                  <a:lnTo>
                    <a:pt x="722985" y="412433"/>
                  </a:lnTo>
                  <a:lnTo>
                    <a:pt x="726300" y="363156"/>
                  </a:lnTo>
                  <a:lnTo>
                    <a:pt x="722985" y="313879"/>
                  </a:lnTo>
                  <a:lnTo>
                    <a:pt x="713328" y="266617"/>
                  </a:lnTo>
                  <a:lnTo>
                    <a:pt x="697762" y="221802"/>
                  </a:lnTo>
                  <a:lnTo>
                    <a:pt x="676720" y="179867"/>
                  </a:lnTo>
                  <a:lnTo>
                    <a:pt x="650634" y="141245"/>
                  </a:lnTo>
                  <a:lnTo>
                    <a:pt x="619937" y="106368"/>
                  </a:lnTo>
                  <a:lnTo>
                    <a:pt x="585062" y="75670"/>
                  </a:lnTo>
                  <a:lnTo>
                    <a:pt x="546441" y="49583"/>
                  </a:lnTo>
                  <a:lnTo>
                    <a:pt x="504508" y="28539"/>
                  </a:lnTo>
                  <a:lnTo>
                    <a:pt x="459694" y="12972"/>
                  </a:lnTo>
                  <a:lnTo>
                    <a:pt x="412432" y="3315"/>
                  </a:lnTo>
                  <a:lnTo>
                    <a:pt x="363156" y="0"/>
                  </a:lnTo>
                  <a:close/>
                </a:path>
              </a:pathLst>
            </a:custGeom>
            <a:solidFill>
              <a:srgbClr val="3952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029779" y="1386977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40" h="726439">
                  <a:moveTo>
                    <a:pt x="0" y="363156"/>
                  </a:moveTo>
                  <a:lnTo>
                    <a:pt x="3315" y="313879"/>
                  </a:lnTo>
                  <a:lnTo>
                    <a:pt x="12971" y="266617"/>
                  </a:lnTo>
                  <a:lnTo>
                    <a:pt x="28537" y="221802"/>
                  </a:lnTo>
                  <a:lnTo>
                    <a:pt x="49580" y="179867"/>
                  </a:lnTo>
                  <a:lnTo>
                    <a:pt x="75666" y="141245"/>
                  </a:lnTo>
                  <a:lnTo>
                    <a:pt x="106364" y="106368"/>
                  </a:lnTo>
                  <a:lnTo>
                    <a:pt x="141240" y="75670"/>
                  </a:lnTo>
                  <a:lnTo>
                    <a:pt x="179862" y="49583"/>
                  </a:lnTo>
                  <a:lnTo>
                    <a:pt x="221797" y="28539"/>
                  </a:lnTo>
                  <a:lnTo>
                    <a:pt x="266613" y="12972"/>
                  </a:lnTo>
                  <a:lnTo>
                    <a:pt x="313877" y="3315"/>
                  </a:lnTo>
                  <a:lnTo>
                    <a:pt x="363156" y="0"/>
                  </a:lnTo>
                  <a:lnTo>
                    <a:pt x="412432" y="3315"/>
                  </a:lnTo>
                  <a:lnTo>
                    <a:pt x="459694" y="12972"/>
                  </a:lnTo>
                  <a:lnTo>
                    <a:pt x="504508" y="28539"/>
                  </a:lnTo>
                  <a:lnTo>
                    <a:pt x="546441" y="49583"/>
                  </a:lnTo>
                  <a:lnTo>
                    <a:pt x="585062" y="75670"/>
                  </a:lnTo>
                  <a:lnTo>
                    <a:pt x="619937" y="106368"/>
                  </a:lnTo>
                  <a:lnTo>
                    <a:pt x="650634" y="141245"/>
                  </a:lnTo>
                  <a:lnTo>
                    <a:pt x="676720" y="179867"/>
                  </a:lnTo>
                  <a:lnTo>
                    <a:pt x="697762" y="221802"/>
                  </a:lnTo>
                  <a:lnTo>
                    <a:pt x="713328" y="266617"/>
                  </a:lnTo>
                  <a:lnTo>
                    <a:pt x="722985" y="313879"/>
                  </a:lnTo>
                  <a:lnTo>
                    <a:pt x="726300" y="363156"/>
                  </a:lnTo>
                  <a:lnTo>
                    <a:pt x="722985" y="412433"/>
                  </a:lnTo>
                  <a:lnTo>
                    <a:pt x="713328" y="459695"/>
                  </a:lnTo>
                  <a:lnTo>
                    <a:pt x="697762" y="504510"/>
                  </a:lnTo>
                  <a:lnTo>
                    <a:pt x="676720" y="546445"/>
                  </a:lnTo>
                  <a:lnTo>
                    <a:pt x="650634" y="585067"/>
                  </a:lnTo>
                  <a:lnTo>
                    <a:pt x="619937" y="619944"/>
                  </a:lnTo>
                  <a:lnTo>
                    <a:pt x="585062" y="650642"/>
                  </a:lnTo>
                  <a:lnTo>
                    <a:pt x="546441" y="676729"/>
                  </a:lnTo>
                  <a:lnTo>
                    <a:pt x="504508" y="697773"/>
                  </a:lnTo>
                  <a:lnTo>
                    <a:pt x="459694" y="713340"/>
                  </a:lnTo>
                  <a:lnTo>
                    <a:pt x="412432" y="722997"/>
                  </a:lnTo>
                  <a:lnTo>
                    <a:pt x="363156" y="726313"/>
                  </a:lnTo>
                  <a:lnTo>
                    <a:pt x="313877" y="722997"/>
                  </a:lnTo>
                  <a:lnTo>
                    <a:pt x="266613" y="713340"/>
                  </a:lnTo>
                  <a:lnTo>
                    <a:pt x="221797" y="697773"/>
                  </a:lnTo>
                  <a:lnTo>
                    <a:pt x="179862" y="676729"/>
                  </a:lnTo>
                  <a:lnTo>
                    <a:pt x="141240" y="650642"/>
                  </a:lnTo>
                  <a:lnTo>
                    <a:pt x="106364" y="619944"/>
                  </a:lnTo>
                  <a:lnTo>
                    <a:pt x="75666" y="585067"/>
                  </a:lnTo>
                  <a:lnTo>
                    <a:pt x="49580" y="546445"/>
                  </a:lnTo>
                  <a:lnTo>
                    <a:pt x="28537" y="504510"/>
                  </a:lnTo>
                  <a:lnTo>
                    <a:pt x="12971" y="459695"/>
                  </a:lnTo>
                  <a:lnTo>
                    <a:pt x="3315" y="412433"/>
                  </a:lnTo>
                  <a:lnTo>
                    <a:pt x="0" y="36315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601152" y="2011655"/>
              <a:ext cx="2324735" cy="577215"/>
            </a:xfrm>
            <a:custGeom>
              <a:avLst/>
              <a:gdLst/>
              <a:ahLst/>
              <a:cxnLst/>
              <a:rect l="l" t="t" r="r" b="b"/>
              <a:pathLst>
                <a:path w="2324735" h="577214">
                  <a:moveTo>
                    <a:pt x="2035657" y="0"/>
                  </a:moveTo>
                  <a:lnTo>
                    <a:pt x="288556" y="0"/>
                  </a:lnTo>
                  <a:lnTo>
                    <a:pt x="241749" y="3776"/>
                  </a:lnTo>
                  <a:lnTo>
                    <a:pt x="197347" y="14711"/>
                  </a:lnTo>
                  <a:lnTo>
                    <a:pt x="155945" y="32209"/>
                  </a:lnTo>
                  <a:lnTo>
                    <a:pt x="118135" y="55676"/>
                  </a:lnTo>
                  <a:lnTo>
                    <a:pt x="84513" y="84518"/>
                  </a:lnTo>
                  <a:lnTo>
                    <a:pt x="55672" y="118141"/>
                  </a:lnTo>
                  <a:lnTo>
                    <a:pt x="32206" y="155950"/>
                  </a:lnTo>
                  <a:lnTo>
                    <a:pt x="14710" y="197352"/>
                  </a:lnTo>
                  <a:lnTo>
                    <a:pt x="3776" y="241752"/>
                  </a:lnTo>
                  <a:lnTo>
                    <a:pt x="0" y="288556"/>
                  </a:lnTo>
                  <a:lnTo>
                    <a:pt x="0" y="577126"/>
                  </a:lnTo>
                  <a:lnTo>
                    <a:pt x="2324214" y="577126"/>
                  </a:lnTo>
                  <a:lnTo>
                    <a:pt x="2324214" y="288556"/>
                  </a:lnTo>
                  <a:lnTo>
                    <a:pt x="2320437" y="241752"/>
                  </a:lnTo>
                  <a:lnTo>
                    <a:pt x="2309502" y="197352"/>
                  </a:lnTo>
                  <a:lnTo>
                    <a:pt x="2292005" y="155950"/>
                  </a:lnTo>
                  <a:lnTo>
                    <a:pt x="2268537" y="118141"/>
                  </a:lnTo>
                  <a:lnTo>
                    <a:pt x="2239695" y="84518"/>
                  </a:lnTo>
                  <a:lnTo>
                    <a:pt x="2206072" y="55676"/>
                  </a:lnTo>
                  <a:lnTo>
                    <a:pt x="2168263" y="32209"/>
                  </a:lnTo>
                  <a:lnTo>
                    <a:pt x="2126861" y="14711"/>
                  </a:lnTo>
                  <a:lnTo>
                    <a:pt x="2082461" y="3776"/>
                  </a:lnTo>
                  <a:lnTo>
                    <a:pt x="2035657" y="0"/>
                  </a:lnTo>
                  <a:close/>
                </a:path>
              </a:pathLst>
            </a:custGeom>
            <a:solidFill>
              <a:srgbClr val="7448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92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Role</a:t>
            </a:r>
            <a:r>
              <a:rPr sz="3200" spc="-45" dirty="0"/>
              <a:t> </a:t>
            </a:r>
            <a:r>
              <a:rPr sz="3200" dirty="0"/>
              <a:t>of</a:t>
            </a:r>
            <a:r>
              <a:rPr sz="3200" spc="-40" dirty="0"/>
              <a:t> </a:t>
            </a:r>
            <a:r>
              <a:rPr sz="3200" dirty="0"/>
              <a:t>Maximus</a:t>
            </a:r>
            <a:r>
              <a:rPr sz="3200" spc="-30" dirty="0"/>
              <a:t> </a:t>
            </a:r>
            <a:r>
              <a:rPr sz="3200" dirty="0"/>
              <a:t>as</a:t>
            </a:r>
            <a:r>
              <a:rPr sz="3200" spc="-45" dirty="0"/>
              <a:t> </a:t>
            </a:r>
            <a:r>
              <a:rPr sz="3200" dirty="0"/>
              <a:t>PPCA</a:t>
            </a:r>
            <a:r>
              <a:rPr sz="3200" spc="-140" dirty="0"/>
              <a:t> </a:t>
            </a:r>
            <a:r>
              <a:rPr sz="3200" dirty="0"/>
              <a:t>for</a:t>
            </a:r>
            <a:r>
              <a:rPr sz="3200" spc="-35" dirty="0"/>
              <a:t> </a:t>
            </a:r>
            <a:r>
              <a:rPr sz="3200" dirty="0"/>
              <a:t>California</a:t>
            </a:r>
            <a:r>
              <a:rPr sz="3200" spc="-60" dirty="0"/>
              <a:t> </a:t>
            </a:r>
            <a:r>
              <a:rPr sz="3200" spc="-10" dirty="0"/>
              <a:t>Connect</a:t>
            </a:r>
            <a:endParaRPr sz="3200"/>
          </a:p>
        </p:txBody>
      </p:sp>
      <p:grpSp>
        <p:nvGrpSpPr>
          <p:cNvPr id="11" name="objec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314444" y="1307591"/>
            <a:ext cx="3246755" cy="885825"/>
            <a:chOff x="4314444" y="1307591"/>
            <a:chExt cx="3246755" cy="88582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14444" y="1307591"/>
              <a:ext cx="885431" cy="88544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393637" y="1386977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39" h="726439">
                  <a:moveTo>
                    <a:pt x="363156" y="0"/>
                  </a:moveTo>
                  <a:lnTo>
                    <a:pt x="313877" y="3315"/>
                  </a:lnTo>
                  <a:lnTo>
                    <a:pt x="266613" y="12972"/>
                  </a:lnTo>
                  <a:lnTo>
                    <a:pt x="221797" y="28539"/>
                  </a:lnTo>
                  <a:lnTo>
                    <a:pt x="179862" y="49583"/>
                  </a:lnTo>
                  <a:lnTo>
                    <a:pt x="141240" y="75670"/>
                  </a:lnTo>
                  <a:lnTo>
                    <a:pt x="106364" y="106368"/>
                  </a:lnTo>
                  <a:lnTo>
                    <a:pt x="75666" y="141245"/>
                  </a:lnTo>
                  <a:lnTo>
                    <a:pt x="49580" y="179867"/>
                  </a:lnTo>
                  <a:lnTo>
                    <a:pt x="28537" y="221802"/>
                  </a:lnTo>
                  <a:lnTo>
                    <a:pt x="12971" y="266617"/>
                  </a:lnTo>
                  <a:lnTo>
                    <a:pt x="3315" y="313879"/>
                  </a:lnTo>
                  <a:lnTo>
                    <a:pt x="0" y="363156"/>
                  </a:lnTo>
                  <a:lnTo>
                    <a:pt x="3315" y="412433"/>
                  </a:lnTo>
                  <a:lnTo>
                    <a:pt x="12971" y="459695"/>
                  </a:lnTo>
                  <a:lnTo>
                    <a:pt x="28537" y="504510"/>
                  </a:lnTo>
                  <a:lnTo>
                    <a:pt x="49580" y="546445"/>
                  </a:lnTo>
                  <a:lnTo>
                    <a:pt x="75666" y="585067"/>
                  </a:lnTo>
                  <a:lnTo>
                    <a:pt x="106364" y="619944"/>
                  </a:lnTo>
                  <a:lnTo>
                    <a:pt x="141240" y="650642"/>
                  </a:lnTo>
                  <a:lnTo>
                    <a:pt x="179862" y="676729"/>
                  </a:lnTo>
                  <a:lnTo>
                    <a:pt x="221797" y="697773"/>
                  </a:lnTo>
                  <a:lnTo>
                    <a:pt x="266613" y="713340"/>
                  </a:lnTo>
                  <a:lnTo>
                    <a:pt x="313877" y="722997"/>
                  </a:lnTo>
                  <a:lnTo>
                    <a:pt x="363156" y="726313"/>
                  </a:lnTo>
                  <a:lnTo>
                    <a:pt x="412432" y="722997"/>
                  </a:lnTo>
                  <a:lnTo>
                    <a:pt x="459694" y="713340"/>
                  </a:lnTo>
                  <a:lnTo>
                    <a:pt x="504508" y="697773"/>
                  </a:lnTo>
                  <a:lnTo>
                    <a:pt x="546441" y="676729"/>
                  </a:lnTo>
                  <a:lnTo>
                    <a:pt x="585062" y="650642"/>
                  </a:lnTo>
                  <a:lnTo>
                    <a:pt x="619937" y="619944"/>
                  </a:lnTo>
                  <a:lnTo>
                    <a:pt x="650634" y="585067"/>
                  </a:lnTo>
                  <a:lnTo>
                    <a:pt x="676720" y="546445"/>
                  </a:lnTo>
                  <a:lnTo>
                    <a:pt x="697762" y="504510"/>
                  </a:lnTo>
                  <a:lnTo>
                    <a:pt x="713328" y="459695"/>
                  </a:lnTo>
                  <a:lnTo>
                    <a:pt x="722985" y="412433"/>
                  </a:lnTo>
                  <a:lnTo>
                    <a:pt x="726300" y="363156"/>
                  </a:lnTo>
                  <a:lnTo>
                    <a:pt x="722985" y="313879"/>
                  </a:lnTo>
                  <a:lnTo>
                    <a:pt x="713328" y="266617"/>
                  </a:lnTo>
                  <a:lnTo>
                    <a:pt x="697762" y="221802"/>
                  </a:lnTo>
                  <a:lnTo>
                    <a:pt x="676720" y="179867"/>
                  </a:lnTo>
                  <a:lnTo>
                    <a:pt x="650634" y="141245"/>
                  </a:lnTo>
                  <a:lnTo>
                    <a:pt x="619937" y="106368"/>
                  </a:lnTo>
                  <a:lnTo>
                    <a:pt x="585062" y="75670"/>
                  </a:lnTo>
                  <a:lnTo>
                    <a:pt x="546441" y="49583"/>
                  </a:lnTo>
                  <a:lnTo>
                    <a:pt x="504508" y="28539"/>
                  </a:lnTo>
                  <a:lnTo>
                    <a:pt x="459694" y="12972"/>
                  </a:lnTo>
                  <a:lnTo>
                    <a:pt x="412432" y="3315"/>
                  </a:lnTo>
                  <a:lnTo>
                    <a:pt x="363156" y="0"/>
                  </a:lnTo>
                  <a:close/>
                </a:path>
              </a:pathLst>
            </a:custGeom>
            <a:solidFill>
              <a:srgbClr val="7448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393636" y="1386977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39" h="726439">
                  <a:moveTo>
                    <a:pt x="0" y="363156"/>
                  </a:moveTo>
                  <a:lnTo>
                    <a:pt x="3315" y="313879"/>
                  </a:lnTo>
                  <a:lnTo>
                    <a:pt x="12971" y="266617"/>
                  </a:lnTo>
                  <a:lnTo>
                    <a:pt x="28537" y="221802"/>
                  </a:lnTo>
                  <a:lnTo>
                    <a:pt x="49580" y="179867"/>
                  </a:lnTo>
                  <a:lnTo>
                    <a:pt x="75666" y="141245"/>
                  </a:lnTo>
                  <a:lnTo>
                    <a:pt x="106364" y="106368"/>
                  </a:lnTo>
                  <a:lnTo>
                    <a:pt x="141240" y="75670"/>
                  </a:lnTo>
                  <a:lnTo>
                    <a:pt x="179862" y="49583"/>
                  </a:lnTo>
                  <a:lnTo>
                    <a:pt x="221797" y="28539"/>
                  </a:lnTo>
                  <a:lnTo>
                    <a:pt x="266613" y="12972"/>
                  </a:lnTo>
                  <a:lnTo>
                    <a:pt x="313877" y="3315"/>
                  </a:lnTo>
                  <a:lnTo>
                    <a:pt x="363156" y="0"/>
                  </a:lnTo>
                  <a:lnTo>
                    <a:pt x="412432" y="3315"/>
                  </a:lnTo>
                  <a:lnTo>
                    <a:pt x="459694" y="12972"/>
                  </a:lnTo>
                  <a:lnTo>
                    <a:pt x="504508" y="28539"/>
                  </a:lnTo>
                  <a:lnTo>
                    <a:pt x="546441" y="49583"/>
                  </a:lnTo>
                  <a:lnTo>
                    <a:pt x="585062" y="75670"/>
                  </a:lnTo>
                  <a:lnTo>
                    <a:pt x="619937" y="106368"/>
                  </a:lnTo>
                  <a:lnTo>
                    <a:pt x="650634" y="141245"/>
                  </a:lnTo>
                  <a:lnTo>
                    <a:pt x="676720" y="179867"/>
                  </a:lnTo>
                  <a:lnTo>
                    <a:pt x="697762" y="221802"/>
                  </a:lnTo>
                  <a:lnTo>
                    <a:pt x="713328" y="266617"/>
                  </a:lnTo>
                  <a:lnTo>
                    <a:pt x="722985" y="313879"/>
                  </a:lnTo>
                  <a:lnTo>
                    <a:pt x="726300" y="363156"/>
                  </a:lnTo>
                  <a:lnTo>
                    <a:pt x="722985" y="412433"/>
                  </a:lnTo>
                  <a:lnTo>
                    <a:pt x="713328" y="459695"/>
                  </a:lnTo>
                  <a:lnTo>
                    <a:pt x="697762" y="504510"/>
                  </a:lnTo>
                  <a:lnTo>
                    <a:pt x="676720" y="546445"/>
                  </a:lnTo>
                  <a:lnTo>
                    <a:pt x="650634" y="585067"/>
                  </a:lnTo>
                  <a:lnTo>
                    <a:pt x="619937" y="619944"/>
                  </a:lnTo>
                  <a:lnTo>
                    <a:pt x="585062" y="650642"/>
                  </a:lnTo>
                  <a:lnTo>
                    <a:pt x="546441" y="676729"/>
                  </a:lnTo>
                  <a:lnTo>
                    <a:pt x="504508" y="697773"/>
                  </a:lnTo>
                  <a:lnTo>
                    <a:pt x="459694" y="713340"/>
                  </a:lnTo>
                  <a:lnTo>
                    <a:pt x="412432" y="722997"/>
                  </a:lnTo>
                  <a:lnTo>
                    <a:pt x="363156" y="726313"/>
                  </a:lnTo>
                  <a:lnTo>
                    <a:pt x="313877" y="722997"/>
                  </a:lnTo>
                  <a:lnTo>
                    <a:pt x="266613" y="713340"/>
                  </a:lnTo>
                  <a:lnTo>
                    <a:pt x="221797" y="697773"/>
                  </a:lnTo>
                  <a:lnTo>
                    <a:pt x="179862" y="676729"/>
                  </a:lnTo>
                  <a:lnTo>
                    <a:pt x="141240" y="650642"/>
                  </a:lnTo>
                  <a:lnTo>
                    <a:pt x="106364" y="619944"/>
                  </a:lnTo>
                  <a:lnTo>
                    <a:pt x="75666" y="585067"/>
                  </a:lnTo>
                  <a:lnTo>
                    <a:pt x="49580" y="546445"/>
                  </a:lnTo>
                  <a:lnTo>
                    <a:pt x="28537" y="504510"/>
                  </a:lnTo>
                  <a:lnTo>
                    <a:pt x="12971" y="459695"/>
                  </a:lnTo>
                  <a:lnTo>
                    <a:pt x="3315" y="412433"/>
                  </a:lnTo>
                  <a:lnTo>
                    <a:pt x="0" y="36315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232691" y="1669383"/>
              <a:ext cx="318135" cy="99695"/>
            </a:xfrm>
            <a:custGeom>
              <a:avLst/>
              <a:gdLst/>
              <a:ahLst/>
              <a:cxnLst/>
              <a:rect l="l" t="t" r="r" b="b"/>
              <a:pathLst>
                <a:path w="318134" h="99694">
                  <a:moveTo>
                    <a:pt x="160972" y="0"/>
                  </a:moveTo>
                  <a:lnTo>
                    <a:pt x="156781" y="0"/>
                  </a:lnTo>
                  <a:lnTo>
                    <a:pt x="6261" y="45046"/>
                  </a:lnTo>
                  <a:lnTo>
                    <a:pt x="2082" y="46164"/>
                  </a:lnTo>
                  <a:lnTo>
                    <a:pt x="0" y="49542"/>
                  </a:lnTo>
                  <a:lnTo>
                    <a:pt x="0" y="94589"/>
                  </a:lnTo>
                  <a:lnTo>
                    <a:pt x="4178" y="99098"/>
                  </a:lnTo>
                  <a:lnTo>
                    <a:pt x="313575" y="99098"/>
                  </a:lnTo>
                  <a:lnTo>
                    <a:pt x="317753" y="94589"/>
                  </a:lnTo>
                  <a:lnTo>
                    <a:pt x="317753" y="81076"/>
                  </a:lnTo>
                  <a:lnTo>
                    <a:pt x="16713" y="81076"/>
                  </a:lnTo>
                  <a:lnTo>
                    <a:pt x="16713" y="60807"/>
                  </a:lnTo>
                  <a:lnTo>
                    <a:pt x="158876" y="18021"/>
                  </a:lnTo>
                  <a:lnTo>
                    <a:pt x="221189" y="18021"/>
                  </a:lnTo>
                  <a:lnTo>
                    <a:pt x="160972" y="0"/>
                  </a:lnTo>
                  <a:close/>
                </a:path>
                <a:path w="318134" h="99694">
                  <a:moveTo>
                    <a:pt x="221189" y="18021"/>
                  </a:moveTo>
                  <a:lnTo>
                    <a:pt x="158876" y="18021"/>
                  </a:lnTo>
                  <a:lnTo>
                    <a:pt x="301040" y="60807"/>
                  </a:lnTo>
                  <a:lnTo>
                    <a:pt x="301040" y="81076"/>
                  </a:lnTo>
                  <a:lnTo>
                    <a:pt x="317753" y="81076"/>
                  </a:lnTo>
                  <a:lnTo>
                    <a:pt x="317753" y="49542"/>
                  </a:lnTo>
                  <a:lnTo>
                    <a:pt x="315671" y="46164"/>
                  </a:lnTo>
                  <a:lnTo>
                    <a:pt x="311492" y="45046"/>
                  </a:lnTo>
                  <a:lnTo>
                    <a:pt x="221189" y="1802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232691" y="1669383"/>
              <a:ext cx="318135" cy="99695"/>
            </a:xfrm>
            <a:custGeom>
              <a:avLst/>
              <a:gdLst/>
              <a:ahLst/>
              <a:cxnLst/>
              <a:rect l="l" t="t" r="r" b="b"/>
              <a:pathLst>
                <a:path w="318134" h="99694">
                  <a:moveTo>
                    <a:pt x="309397" y="99098"/>
                  </a:moveTo>
                  <a:lnTo>
                    <a:pt x="8356" y="99098"/>
                  </a:lnTo>
                  <a:lnTo>
                    <a:pt x="4178" y="99098"/>
                  </a:lnTo>
                  <a:lnTo>
                    <a:pt x="0" y="94589"/>
                  </a:lnTo>
                  <a:lnTo>
                    <a:pt x="0" y="90093"/>
                  </a:lnTo>
                  <a:lnTo>
                    <a:pt x="0" y="54051"/>
                  </a:lnTo>
                  <a:lnTo>
                    <a:pt x="0" y="49542"/>
                  </a:lnTo>
                  <a:lnTo>
                    <a:pt x="2082" y="46164"/>
                  </a:lnTo>
                  <a:lnTo>
                    <a:pt x="6261" y="45046"/>
                  </a:lnTo>
                  <a:lnTo>
                    <a:pt x="156781" y="0"/>
                  </a:lnTo>
                  <a:lnTo>
                    <a:pt x="160972" y="0"/>
                  </a:lnTo>
                  <a:lnTo>
                    <a:pt x="311492" y="45046"/>
                  </a:lnTo>
                  <a:lnTo>
                    <a:pt x="315671" y="46164"/>
                  </a:lnTo>
                  <a:lnTo>
                    <a:pt x="317753" y="49542"/>
                  </a:lnTo>
                  <a:lnTo>
                    <a:pt x="317753" y="54051"/>
                  </a:lnTo>
                  <a:lnTo>
                    <a:pt x="317753" y="90093"/>
                  </a:lnTo>
                  <a:lnTo>
                    <a:pt x="317753" y="94589"/>
                  </a:lnTo>
                  <a:lnTo>
                    <a:pt x="313575" y="99098"/>
                  </a:lnTo>
                  <a:lnTo>
                    <a:pt x="309397" y="99098"/>
                  </a:lnTo>
                  <a:close/>
                </a:path>
                <a:path w="318134" h="99694">
                  <a:moveTo>
                    <a:pt x="16713" y="81076"/>
                  </a:moveTo>
                  <a:lnTo>
                    <a:pt x="301040" y="81076"/>
                  </a:lnTo>
                  <a:lnTo>
                    <a:pt x="301040" y="60807"/>
                  </a:lnTo>
                  <a:lnTo>
                    <a:pt x="158876" y="18021"/>
                  </a:lnTo>
                  <a:lnTo>
                    <a:pt x="16713" y="60807"/>
                  </a:lnTo>
                  <a:lnTo>
                    <a:pt x="16713" y="8107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56586" y="1513697"/>
              <a:ext cx="86669" cy="1027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224099" y="1858759"/>
              <a:ext cx="335280" cy="54610"/>
            </a:xfrm>
            <a:custGeom>
              <a:avLst/>
              <a:gdLst/>
              <a:ahLst/>
              <a:cxnLst/>
              <a:rect l="l" t="t" r="r" b="b"/>
              <a:pathLst>
                <a:path w="335279" h="54610">
                  <a:moveTo>
                    <a:pt x="330758" y="0"/>
                  </a:moveTo>
                  <a:lnTo>
                    <a:pt x="4190" y="0"/>
                  </a:lnTo>
                  <a:lnTo>
                    <a:pt x="0" y="4546"/>
                  </a:lnTo>
                  <a:lnTo>
                    <a:pt x="0" y="49949"/>
                  </a:lnTo>
                  <a:lnTo>
                    <a:pt x="4190" y="54483"/>
                  </a:lnTo>
                  <a:lnTo>
                    <a:pt x="330758" y="54483"/>
                  </a:lnTo>
                  <a:lnTo>
                    <a:pt x="334937" y="49949"/>
                  </a:lnTo>
                  <a:lnTo>
                    <a:pt x="334937" y="36322"/>
                  </a:lnTo>
                  <a:lnTo>
                    <a:pt x="16751" y="36322"/>
                  </a:lnTo>
                  <a:lnTo>
                    <a:pt x="16751" y="18161"/>
                  </a:lnTo>
                  <a:lnTo>
                    <a:pt x="334937" y="18161"/>
                  </a:lnTo>
                  <a:lnTo>
                    <a:pt x="334937" y="4546"/>
                  </a:lnTo>
                  <a:lnTo>
                    <a:pt x="330758" y="0"/>
                  </a:lnTo>
                  <a:close/>
                </a:path>
                <a:path w="335279" h="54610">
                  <a:moveTo>
                    <a:pt x="334937" y="18161"/>
                  </a:moveTo>
                  <a:lnTo>
                    <a:pt x="318198" y="18161"/>
                  </a:lnTo>
                  <a:lnTo>
                    <a:pt x="318198" y="36322"/>
                  </a:lnTo>
                  <a:lnTo>
                    <a:pt x="334937" y="36322"/>
                  </a:lnTo>
                  <a:lnTo>
                    <a:pt x="334937" y="1816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24099" y="1858759"/>
              <a:ext cx="335280" cy="54610"/>
            </a:xfrm>
            <a:custGeom>
              <a:avLst/>
              <a:gdLst/>
              <a:ahLst/>
              <a:cxnLst/>
              <a:rect l="l" t="t" r="r" b="b"/>
              <a:pathLst>
                <a:path w="335279" h="54610">
                  <a:moveTo>
                    <a:pt x="326567" y="54483"/>
                  </a:moveTo>
                  <a:lnTo>
                    <a:pt x="8369" y="54483"/>
                  </a:lnTo>
                  <a:lnTo>
                    <a:pt x="4190" y="54483"/>
                  </a:lnTo>
                  <a:lnTo>
                    <a:pt x="0" y="49949"/>
                  </a:lnTo>
                  <a:lnTo>
                    <a:pt x="0" y="45402"/>
                  </a:lnTo>
                  <a:lnTo>
                    <a:pt x="0" y="9080"/>
                  </a:lnTo>
                  <a:lnTo>
                    <a:pt x="0" y="4546"/>
                  </a:lnTo>
                  <a:lnTo>
                    <a:pt x="4190" y="0"/>
                  </a:lnTo>
                  <a:lnTo>
                    <a:pt x="8369" y="0"/>
                  </a:lnTo>
                  <a:lnTo>
                    <a:pt x="326567" y="0"/>
                  </a:lnTo>
                  <a:lnTo>
                    <a:pt x="330758" y="0"/>
                  </a:lnTo>
                  <a:lnTo>
                    <a:pt x="334937" y="4546"/>
                  </a:lnTo>
                  <a:lnTo>
                    <a:pt x="334937" y="9080"/>
                  </a:lnTo>
                  <a:lnTo>
                    <a:pt x="334937" y="45402"/>
                  </a:lnTo>
                  <a:lnTo>
                    <a:pt x="334937" y="49949"/>
                  </a:lnTo>
                  <a:lnTo>
                    <a:pt x="330758" y="54483"/>
                  </a:lnTo>
                  <a:lnTo>
                    <a:pt x="326567" y="54483"/>
                  </a:lnTo>
                  <a:close/>
                </a:path>
                <a:path w="335279" h="54610">
                  <a:moveTo>
                    <a:pt x="16751" y="36322"/>
                  </a:moveTo>
                  <a:lnTo>
                    <a:pt x="318198" y="36322"/>
                  </a:lnTo>
                  <a:lnTo>
                    <a:pt x="318198" y="18161"/>
                  </a:lnTo>
                  <a:lnTo>
                    <a:pt x="16751" y="18161"/>
                  </a:lnTo>
                  <a:lnTo>
                    <a:pt x="16751" y="36322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57503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12522" y="0"/>
                  </a:moveTo>
                  <a:lnTo>
                    <a:pt x="4165" y="0"/>
                  </a:lnTo>
                  <a:lnTo>
                    <a:pt x="0" y="4533"/>
                  </a:lnTo>
                  <a:lnTo>
                    <a:pt x="0" y="122085"/>
                  </a:lnTo>
                  <a:lnTo>
                    <a:pt x="4165" y="126606"/>
                  </a:lnTo>
                  <a:lnTo>
                    <a:pt x="8343" y="126606"/>
                  </a:lnTo>
                  <a:lnTo>
                    <a:pt x="12522" y="126606"/>
                  </a:lnTo>
                  <a:lnTo>
                    <a:pt x="16687" y="122085"/>
                  </a:lnTo>
                  <a:lnTo>
                    <a:pt x="16687" y="4533"/>
                  </a:lnTo>
                  <a:lnTo>
                    <a:pt x="1252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257503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8343" y="126606"/>
                  </a:moveTo>
                  <a:lnTo>
                    <a:pt x="4165" y="126606"/>
                  </a:lnTo>
                  <a:lnTo>
                    <a:pt x="0" y="122085"/>
                  </a:lnTo>
                  <a:lnTo>
                    <a:pt x="0" y="117563"/>
                  </a:lnTo>
                  <a:lnTo>
                    <a:pt x="0" y="9055"/>
                  </a:lnTo>
                  <a:lnTo>
                    <a:pt x="0" y="4533"/>
                  </a:lnTo>
                  <a:lnTo>
                    <a:pt x="4165" y="0"/>
                  </a:lnTo>
                  <a:lnTo>
                    <a:pt x="8343" y="0"/>
                  </a:lnTo>
                  <a:lnTo>
                    <a:pt x="12522" y="0"/>
                  </a:lnTo>
                  <a:lnTo>
                    <a:pt x="16687" y="4533"/>
                  </a:lnTo>
                  <a:lnTo>
                    <a:pt x="16687" y="9055"/>
                  </a:lnTo>
                  <a:lnTo>
                    <a:pt x="16687" y="117563"/>
                  </a:lnTo>
                  <a:lnTo>
                    <a:pt x="16687" y="122085"/>
                  </a:lnTo>
                  <a:lnTo>
                    <a:pt x="12522" y="126606"/>
                  </a:lnTo>
                  <a:lnTo>
                    <a:pt x="8343" y="12660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308077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12522" y="0"/>
                  </a:moveTo>
                  <a:lnTo>
                    <a:pt x="4165" y="0"/>
                  </a:lnTo>
                  <a:lnTo>
                    <a:pt x="0" y="4533"/>
                  </a:lnTo>
                  <a:lnTo>
                    <a:pt x="0" y="122085"/>
                  </a:lnTo>
                  <a:lnTo>
                    <a:pt x="4165" y="126606"/>
                  </a:lnTo>
                  <a:lnTo>
                    <a:pt x="8343" y="126606"/>
                  </a:lnTo>
                  <a:lnTo>
                    <a:pt x="12522" y="126606"/>
                  </a:lnTo>
                  <a:lnTo>
                    <a:pt x="16687" y="122085"/>
                  </a:lnTo>
                  <a:lnTo>
                    <a:pt x="16687" y="4533"/>
                  </a:lnTo>
                  <a:lnTo>
                    <a:pt x="1252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308077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8343" y="126606"/>
                  </a:moveTo>
                  <a:lnTo>
                    <a:pt x="4165" y="126606"/>
                  </a:lnTo>
                  <a:lnTo>
                    <a:pt x="0" y="122085"/>
                  </a:lnTo>
                  <a:lnTo>
                    <a:pt x="0" y="117563"/>
                  </a:lnTo>
                  <a:lnTo>
                    <a:pt x="0" y="9055"/>
                  </a:lnTo>
                  <a:lnTo>
                    <a:pt x="0" y="4533"/>
                  </a:lnTo>
                  <a:lnTo>
                    <a:pt x="4165" y="0"/>
                  </a:lnTo>
                  <a:lnTo>
                    <a:pt x="8343" y="0"/>
                  </a:lnTo>
                  <a:lnTo>
                    <a:pt x="12522" y="0"/>
                  </a:lnTo>
                  <a:lnTo>
                    <a:pt x="16687" y="4533"/>
                  </a:lnTo>
                  <a:lnTo>
                    <a:pt x="16687" y="9055"/>
                  </a:lnTo>
                  <a:lnTo>
                    <a:pt x="16687" y="117563"/>
                  </a:lnTo>
                  <a:lnTo>
                    <a:pt x="16687" y="122085"/>
                  </a:lnTo>
                  <a:lnTo>
                    <a:pt x="12522" y="126606"/>
                  </a:lnTo>
                  <a:lnTo>
                    <a:pt x="8343" y="12660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358176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12522" y="0"/>
                  </a:moveTo>
                  <a:lnTo>
                    <a:pt x="4165" y="0"/>
                  </a:lnTo>
                  <a:lnTo>
                    <a:pt x="0" y="4533"/>
                  </a:lnTo>
                  <a:lnTo>
                    <a:pt x="0" y="122085"/>
                  </a:lnTo>
                  <a:lnTo>
                    <a:pt x="4165" y="126606"/>
                  </a:lnTo>
                  <a:lnTo>
                    <a:pt x="8343" y="126606"/>
                  </a:lnTo>
                  <a:lnTo>
                    <a:pt x="12522" y="126606"/>
                  </a:lnTo>
                  <a:lnTo>
                    <a:pt x="16687" y="122085"/>
                  </a:lnTo>
                  <a:lnTo>
                    <a:pt x="16687" y="4533"/>
                  </a:lnTo>
                  <a:lnTo>
                    <a:pt x="1252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358176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8343" y="126606"/>
                  </a:moveTo>
                  <a:lnTo>
                    <a:pt x="4165" y="126606"/>
                  </a:lnTo>
                  <a:lnTo>
                    <a:pt x="0" y="122085"/>
                  </a:lnTo>
                  <a:lnTo>
                    <a:pt x="0" y="117563"/>
                  </a:lnTo>
                  <a:lnTo>
                    <a:pt x="0" y="9055"/>
                  </a:lnTo>
                  <a:lnTo>
                    <a:pt x="0" y="4533"/>
                  </a:lnTo>
                  <a:lnTo>
                    <a:pt x="4165" y="0"/>
                  </a:lnTo>
                  <a:lnTo>
                    <a:pt x="8343" y="0"/>
                  </a:lnTo>
                  <a:lnTo>
                    <a:pt x="12522" y="0"/>
                  </a:lnTo>
                  <a:lnTo>
                    <a:pt x="16687" y="4533"/>
                  </a:lnTo>
                  <a:lnTo>
                    <a:pt x="16687" y="9055"/>
                  </a:lnTo>
                  <a:lnTo>
                    <a:pt x="16687" y="117563"/>
                  </a:lnTo>
                  <a:lnTo>
                    <a:pt x="16687" y="122085"/>
                  </a:lnTo>
                  <a:lnTo>
                    <a:pt x="12522" y="126606"/>
                  </a:lnTo>
                  <a:lnTo>
                    <a:pt x="8343" y="12660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408274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12522" y="0"/>
                  </a:moveTo>
                  <a:lnTo>
                    <a:pt x="4165" y="0"/>
                  </a:lnTo>
                  <a:lnTo>
                    <a:pt x="0" y="4533"/>
                  </a:lnTo>
                  <a:lnTo>
                    <a:pt x="0" y="122085"/>
                  </a:lnTo>
                  <a:lnTo>
                    <a:pt x="4165" y="126606"/>
                  </a:lnTo>
                  <a:lnTo>
                    <a:pt x="8343" y="126606"/>
                  </a:lnTo>
                  <a:lnTo>
                    <a:pt x="12522" y="126606"/>
                  </a:lnTo>
                  <a:lnTo>
                    <a:pt x="16687" y="122085"/>
                  </a:lnTo>
                  <a:lnTo>
                    <a:pt x="16687" y="4533"/>
                  </a:lnTo>
                  <a:lnTo>
                    <a:pt x="1252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408274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8343" y="126606"/>
                  </a:moveTo>
                  <a:lnTo>
                    <a:pt x="4165" y="126606"/>
                  </a:lnTo>
                  <a:lnTo>
                    <a:pt x="0" y="122085"/>
                  </a:lnTo>
                  <a:lnTo>
                    <a:pt x="0" y="117563"/>
                  </a:lnTo>
                  <a:lnTo>
                    <a:pt x="0" y="9055"/>
                  </a:lnTo>
                  <a:lnTo>
                    <a:pt x="0" y="4533"/>
                  </a:lnTo>
                  <a:lnTo>
                    <a:pt x="4165" y="0"/>
                  </a:lnTo>
                  <a:lnTo>
                    <a:pt x="8343" y="0"/>
                  </a:lnTo>
                  <a:lnTo>
                    <a:pt x="12522" y="0"/>
                  </a:lnTo>
                  <a:lnTo>
                    <a:pt x="16687" y="4533"/>
                  </a:lnTo>
                  <a:lnTo>
                    <a:pt x="16687" y="9055"/>
                  </a:lnTo>
                  <a:lnTo>
                    <a:pt x="16687" y="117563"/>
                  </a:lnTo>
                  <a:lnTo>
                    <a:pt x="16687" y="122085"/>
                  </a:lnTo>
                  <a:lnTo>
                    <a:pt x="12522" y="126606"/>
                  </a:lnTo>
                  <a:lnTo>
                    <a:pt x="8343" y="12660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458372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12522" y="0"/>
                  </a:moveTo>
                  <a:lnTo>
                    <a:pt x="4165" y="0"/>
                  </a:lnTo>
                  <a:lnTo>
                    <a:pt x="0" y="4533"/>
                  </a:lnTo>
                  <a:lnTo>
                    <a:pt x="0" y="122085"/>
                  </a:lnTo>
                  <a:lnTo>
                    <a:pt x="4165" y="126606"/>
                  </a:lnTo>
                  <a:lnTo>
                    <a:pt x="8343" y="126606"/>
                  </a:lnTo>
                  <a:lnTo>
                    <a:pt x="12522" y="126606"/>
                  </a:lnTo>
                  <a:lnTo>
                    <a:pt x="16687" y="122085"/>
                  </a:lnTo>
                  <a:lnTo>
                    <a:pt x="16687" y="4533"/>
                  </a:lnTo>
                  <a:lnTo>
                    <a:pt x="1252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458372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8343" y="126606"/>
                  </a:moveTo>
                  <a:lnTo>
                    <a:pt x="4165" y="126606"/>
                  </a:lnTo>
                  <a:lnTo>
                    <a:pt x="0" y="122085"/>
                  </a:lnTo>
                  <a:lnTo>
                    <a:pt x="0" y="117563"/>
                  </a:lnTo>
                  <a:lnTo>
                    <a:pt x="0" y="9055"/>
                  </a:lnTo>
                  <a:lnTo>
                    <a:pt x="0" y="4533"/>
                  </a:lnTo>
                  <a:lnTo>
                    <a:pt x="4165" y="0"/>
                  </a:lnTo>
                  <a:lnTo>
                    <a:pt x="8343" y="0"/>
                  </a:lnTo>
                  <a:lnTo>
                    <a:pt x="12522" y="0"/>
                  </a:lnTo>
                  <a:lnTo>
                    <a:pt x="16687" y="4533"/>
                  </a:lnTo>
                  <a:lnTo>
                    <a:pt x="16687" y="9055"/>
                  </a:lnTo>
                  <a:lnTo>
                    <a:pt x="16687" y="117563"/>
                  </a:lnTo>
                  <a:lnTo>
                    <a:pt x="16687" y="122085"/>
                  </a:lnTo>
                  <a:lnTo>
                    <a:pt x="12522" y="126606"/>
                  </a:lnTo>
                  <a:lnTo>
                    <a:pt x="8343" y="12660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08948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12522" y="0"/>
                  </a:moveTo>
                  <a:lnTo>
                    <a:pt x="4165" y="0"/>
                  </a:lnTo>
                  <a:lnTo>
                    <a:pt x="0" y="4533"/>
                  </a:lnTo>
                  <a:lnTo>
                    <a:pt x="0" y="122085"/>
                  </a:lnTo>
                  <a:lnTo>
                    <a:pt x="4165" y="126606"/>
                  </a:lnTo>
                  <a:lnTo>
                    <a:pt x="8343" y="126606"/>
                  </a:lnTo>
                  <a:lnTo>
                    <a:pt x="12522" y="126606"/>
                  </a:lnTo>
                  <a:lnTo>
                    <a:pt x="16687" y="122085"/>
                  </a:lnTo>
                  <a:lnTo>
                    <a:pt x="16687" y="4533"/>
                  </a:lnTo>
                  <a:lnTo>
                    <a:pt x="1252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08948" y="1750315"/>
              <a:ext cx="17145" cy="127000"/>
            </a:xfrm>
            <a:custGeom>
              <a:avLst/>
              <a:gdLst/>
              <a:ahLst/>
              <a:cxnLst/>
              <a:rect l="l" t="t" r="r" b="b"/>
              <a:pathLst>
                <a:path w="17145" h="127000">
                  <a:moveTo>
                    <a:pt x="8343" y="126606"/>
                  </a:moveTo>
                  <a:lnTo>
                    <a:pt x="4165" y="126606"/>
                  </a:lnTo>
                  <a:lnTo>
                    <a:pt x="0" y="122085"/>
                  </a:lnTo>
                  <a:lnTo>
                    <a:pt x="0" y="117563"/>
                  </a:lnTo>
                  <a:lnTo>
                    <a:pt x="0" y="9055"/>
                  </a:lnTo>
                  <a:lnTo>
                    <a:pt x="0" y="4533"/>
                  </a:lnTo>
                  <a:lnTo>
                    <a:pt x="4165" y="0"/>
                  </a:lnTo>
                  <a:lnTo>
                    <a:pt x="8343" y="0"/>
                  </a:lnTo>
                  <a:lnTo>
                    <a:pt x="12522" y="0"/>
                  </a:lnTo>
                  <a:lnTo>
                    <a:pt x="16687" y="4533"/>
                  </a:lnTo>
                  <a:lnTo>
                    <a:pt x="16687" y="9055"/>
                  </a:lnTo>
                  <a:lnTo>
                    <a:pt x="16687" y="117563"/>
                  </a:lnTo>
                  <a:lnTo>
                    <a:pt x="16687" y="122085"/>
                  </a:lnTo>
                  <a:lnTo>
                    <a:pt x="12522" y="126606"/>
                  </a:lnTo>
                  <a:lnTo>
                    <a:pt x="8343" y="126606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66084" y="1596744"/>
              <a:ext cx="250964" cy="12193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266084" y="1596744"/>
              <a:ext cx="251460" cy="122555"/>
            </a:xfrm>
            <a:custGeom>
              <a:avLst/>
              <a:gdLst/>
              <a:ahLst/>
              <a:cxnLst/>
              <a:rect l="l" t="t" r="r" b="b"/>
              <a:pathLst>
                <a:path w="251459" h="122555">
                  <a:moveTo>
                    <a:pt x="234238" y="117411"/>
                  </a:moveTo>
                  <a:lnTo>
                    <a:pt x="225628" y="78549"/>
                  </a:lnTo>
                  <a:lnTo>
                    <a:pt x="202214" y="46990"/>
                  </a:lnTo>
                  <a:lnTo>
                    <a:pt x="167625" y="25803"/>
                  </a:lnTo>
                  <a:lnTo>
                    <a:pt x="125488" y="18059"/>
                  </a:lnTo>
                  <a:lnTo>
                    <a:pt x="83346" y="25803"/>
                  </a:lnTo>
                  <a:lnTo>
                    <a:pt x="48758" y="46990"/>
                  </a:lnTo>
                  <a:lnTo>
                    <a:pt x="25347" y="78549"/>
                  </a:lnTo>
                  <a:lnTo>
                    <a:pt x="16738" y="117411"/>
                  </a:lnTo>
                  <a:lnTo>
                    <a:pt x="16738" y="121932"/>
                  </a:lnTo>
                  <a:lnTo>
                    <a:pt x="0" y="121932"/>
                  </a:lnTo>
                  <a:lnTo>
                    <a:pt x="0" y="117411"/>
                  </a:lnTo>
                  <a:lnTo>
                    <a:pt x="9901" y="71917"/>
                  </a:lnTo>
                  <a:lnTo>
                    <a:pt x="36860" y="34574"/>
                  </a:lnTo>
                  <a:lnTo>
                    <a:pt x="76761" y="9296"/>
                  </a:lnTo>
                  <a:lnTo>
                    <a:pt x="125488" y="0"/>
                  </a:lnTo>
                  <a:lnTo>
                    <a:pt x="174208" y="9296"/>
                  </a:lnTo>
                  <a:lnTo>
                    <a:pt x="214106" y="34574"/>
                  </a:lnTo>
                  <a:lnTo>
                    <a:pt x="241063" y="71917"/>
                  </a:lnTo>
                  <a:lnTo>
                    <a:pt x="250964" y="117411"/>
                  </a:lnTo>
                  <a:lnTo>
                    <a:pt x="250964" y="121932"/>
                  </a:lnTo>
                  <a:lnTo>
                    <a:pt x="234238" y="121932"/>
                  </a:lnTo>
                  <a:lnTo>
                    <a:pt x="234238" y="117411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626454" y="1605269"/>
              <a:ext cx="266700" cy="315595"/>
            </a:xfrm>
            <a:custGeom>
              <a:avLst/>
              <a:gdLst/>
              <a:ahLst/>
              <a:cxnLst/>
              <a:rect l="l" t="t" r="r" b="b"/>
              <a:pathLst>
                <a:path w="266700" h="315594">
                  <a:moveTo>
                    <a:pt x="239651" y="315263"/>
                  </a:moveTo>
                  <a:lnTo>
                    <a:pt x="26606" y="315263"/>
                  </a:lnTo>
                  <a:lnTo>
                    <a:pt x="16263" y="313305"/>
                  </a:lnTo>
                  <a:lnTo>
                    <a:pt x="7804" y="307967"/>
                  </a:lnTo>
                  <a:lnTo>
                    <a:pt x="2095" y="300060"/>
                  </a:lnTo>
                  <a:lnTo>
                    <a:pt x="0" y="290391"/>
                  </a:lnTo>
                  <a:lnTo>
                    <a:pt x="0" y="24872"/>
                  </a:lnTo>
                  <a:lnTo>
                    <a:pt x="2095" y="15203"/>
                  </a:lnTo>
                  <a:lnTo>
                    <a:pt x="7804" y="7296"/>
                  </a:lnTo>
                  <a:lnTo>
                    <a:pt x="16263" y="1958"/>
                  </a:lnTo>
                  <a:lnTo>
                    <a:pt x="26606" y="0"/>
                  </a:lnTo>
                  <a:lnTo>
                    <a:pt x="205179" y="0"/>
                  </a:lnTo>
                  <a:lnTo>
                    <a:pt x="21751" y="16611"/>
                  </a:lnTo>
                  <a:lnTo>
                    <a:pt x="17769" y="20333"/>
                  </a:lnTo>
                  <a:lnTo>
                    <a:pt x="17769" y="294930"/>
                  </a:lnTo>
                  <a:lnTo>
                    <a:pt x="21751" y="298652"/>
                  </a:lnTo>
                  <a:lnTo>
                    <a:pt x="264467" y="298652"/>
                  </a:lnTo>
                  <a:lnTo>
                    <a:pt x="264162" y="300060"/>
                  </a:lnTo>
                  <a:lnTo>
                    <a:pt x="258453" y="307967"/>
                  </a:lnTo>
                  <a:lnTo>
                    <a:pt x="249994" y="313305"/>
                  </a:lnTo>
                  <a:lnTo>
                    <a:pt x="239651" y="315263"/>
                  </a:lnTo>
                  <a:close/>
                </a:path>
                <a:path w="266700" h="315594">
                  <a:moveTo>
                    <a:pt x="264467" y="298652"/>
                  </a:moveTo>
                  <a:lnTo>
                    <a:pt x="244506" y="298652"/>
                  </a:lnTo>
                  <a:lnTo>
                    <a:pt x="248488" y="294930"/>
                  </a:lnTo>
                  <a:lnTo>
                    <a:pt x="248488" y="74617"/>
                  </a:lnTo>
                  <a:lnTo>
                    <a:pt x="190322" y="74617"/>
                  </a:lnTo>
                  <a:lnTo>
                    <a:pt x="186341" y="70986"/>
                  </a:lnTo>
                  <a:lnTo>
                    <a:pt x="186341" y="16611"/>
                  </a:lnTo>
                  <a:lnTo>
                    <a:pt x="225502" y="16611"/>
                  </a:lnTo>
                  <a:lnTo>
                    <a:pt x="229199" y="20061"/>
                  </a:lnTo>
                  <a:lnTo>
                    <a:pt x="204111" y="20061"/>
                  </a:lnTo>
                  <a:lnTo>
                    <a:pt x="204111" y="58096"/>
                  </a:lnTo>
                  <a:lnTo>
                    <a:pt x="266257" y="58096"/>
                  </a:lnTo>
                  <a:lnTo>
                    <a:pt x="266257" y="290391"/>
                  </a:lnTo>
                  <a:lnTo>
                    <a:pt x="264467" y="298652"/>
                  </a:lnTo>
                  <a:close/>
                </a:path>
                <a:path w="266700" h="315594">
                  <a:moveTo>
                    <a:pt x="266257" y="58096"/>
                  </a:moveTo>
                  <a:lnTo>
                    <a:pt x="244798" y="58096"/>
                  </a:lnTo>
                  <a:lnTo>
                    <a:pt x="204111" y="20061"/>
                  </a:lnTo>
                  <a:lnTo>
                    <a:pt x="229199" y="20061"/>
                  </a:lnTo>
                  <a:lnTo>
                    <a:pt x="264510" y="53013"/>
                  </a:lnTo>
                  <a:lnTo>
                    <a:pt x="265092" y="53920"/>
                  </a:lnTo>
                  <a:lnTo>
                    <a:pt x="266063" y="55917"/>
                  </a:lnTo>
                  <a:lnTo>
                    <a:pt x="266257" y="57007"/>
                  </a:lnTo>
                  <a:lnTo>
                    <a:pt x="266257" y="580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26453" y="1605268"/>
              <a:ext cx="266700" cy="315595"/>
            </a:xfrm>
            <a:custGeom>
              <a:avLst/>
              <a:gdLst/>
              <a:ahLst/>
              <a:cxnLst/>
              <a:rect l="l" t="t" r="r" b="b"/>
              <a:pathLst>
                <a:path w="266700" h="315594">
                  <a:moveTo>
                    <a:pt x="0" y="24872"/>
                  </a:moveTo>
                  <a:lnTo>
                    <a:pt x="0" y="290391"/>
                  </a:lnTo>
                  <a:lnTo>
                    <a:pt x="2095" y="300060"/>
                  </a:lnTo>
                  <a:lnTo>
                    <a:pt x="7804" y="307967"/>
                  </a:lnTo>
                  <a:lnTo>
                    <a:pt x="16263" y="313305"/>
                  </a:lnTo>
                  <a:lnTo>
                    <a:pt x="26606" y="315263"/>
                  </a:lnTo>
                  <a:lnTo>
                    <a:pt x="239651" y="315263"/>
                  </a:lnTo>
                  <a:lnTo>
                    <a:pt x="249994" y="313305"/>
                  </a:lnTo>
                  <a:lnTo>
                    <a:pt x="258453" y="307967"/>
                  </a:lnTo>
                  <a:lnTo>
                    <a:pt x="264162" y="300060"/>
                  </a:lnTo>
                  <a:lnTo>
                    <a:pt x="266257" y="290391"/>
                  </a:lnTo>
                  <a:lnTo>
                    <a:pt x="266257" y="58096"/>
                  </a:lnTo>
                  <a:lnTo>
                    <a:pt x="266257" y="57007"/>
                  </a:lnTo>
                  <a:lnTo>
                    <a:pt x="266063" y="55917"/>
                  </a:lnTo>
                  <a:lnTo>
                    <a:pt x="265578" y="54919"/>
                  </a:lnTo>
                  <a:lnTo>
                    <a:pt x="265092" y="53920"/>
                  </a:lnTo>
                  <a:lnTo>
                    <a:pt x="264510" y="53013"/>
                  </a:lnTo>
                  <a:lnTo>
                    <a:pt x="263636" y="52196"/>
                  </a:lnTo>
                  <a:lnTo>
                    <a:pt x="210326" y="2450"/>
                  </a:lnTo>
                  <a:lnTo>
                    <a:pt x="209549" y="1724"/>
                  </a:lnTo>
                  <a:lnTo>
                    <a:pt x="208481" y="1089"/>
                  </a:lnTo>
                  <a:lnTo>
                    <a:pt x="207413" y="635"/>
                  </a:lnTo>
                  <a:lnTo>
                    <a:pt x="206345" y="181"/>
                  </a:lnTo>
                  <a:lnTo>
                    <a:pt x="205179" y="0"/>
                  </a:lnTo>
                  <a:lnTo>
                    <a:pt x="204111" y="0"/>
                  </a:lnTo>
                  <a:lnTo>
                    <a:pt x="26606" y="0"/>
                  </a:lnTo>
                  <a:lnTo>
                    <a:pt x="16263" y="1958"/>
                  </a:lnTo>
                  <a:lnTo>
                    <a:pt x="7804" y="7296"/>
                  </a:lnTo>
                  <a:lnTo>
                    <a:pt x="2095" y="15203"/>
                  </a:lnTo>
                  <a:lnTo>
                    <a:pt x="0" y="24872"/>
                  </a:lnTo>
                  <a:close/>
                </a:path>
                <a:path w="266700" h="315594">
                  <a:moveTo>
                    <a:pt x="244798" y="58096"/>
                  </a:moveTo>
                  <a:lnTo>
                    <a:pt x="204111" y="58096"/>
                  </a:lnTo>
                  <a:lnTo>
                    <a:pt x="204111" y="20061"/>
                  </a:lnTo>
                  <a:lnTo>
                    <a:pt x="244798" y="58096"/>
                  </a:lnTo>
                  <a:close/>
                </a:path>
                <a:path w="266700" h="315594">
                  <a:moveTo>
                    <a:pt x="17769" y="24872"/>
                  </a:moveTo>
                  <a:lnTo>
                    <a:pt x="17769" y="20333"/>
                  </a:lnTo>
                  <a:lnTo>
                    <a:pt x="21751" y="16611"/>
                  </a:lnTo>
                  <a:lnTo>
                    <a:pt x="26606" y="16611"/>
                  </a:lnTo>
                  <a:lnTo>
                    <a:pt x="186341" y="16611"/>
                  </a:lnTo>
                  <a:lnTo>
                    <a:pt x="186341" y="66357"/>
                  </a:lnTo>
                  <a:lnTo>
                    <a:pt x="186341" y="70986"/>
                  </a:lnTo>
                  <a:lnTo>
                    <a:pt x="190322" y="74617"/>
                  </a:lnTo>
                  <a:lnTo>
                    <a:pt x="195178" y="74617"/>
                  </a:lnTo>
                  <a:lnTo>
                    <a:pt x="248488" y="74617"/>
                  </a:lnTo>
                  <a:lnTo>
                    <a:pt x="248488" y="290391"/>
                  </a:lnTo>
                  <a:lnTo>
                    <a:pt x="248488" y="294930"/>
                  </a:lnTo>
                  <a:lnTo>
                    <a:pt x="244506" y="298652"/>
                  </a:lnTo>
                  <a:lnTo>
                    <a:pt x="239651" y="298652"/>
                  </a:lnTo>
                  <a:lnTo>
                    <a:pt x="26606" y="298652"/>
                  </a:lnTo>
                  <a:lnTo>
                    <a:pt x="21751" y="298652"/>
                  </a:lnTo>
                  <a:lnTo>
                    <a:pt x="17769" y="294930"/>
                  </a:lnTo>
                  <a:lnTo>
                    <a:pt x="17769" y="290391"/>
                  </a:lnTo>
                  <a:lnTo>
                    <a:pt x="17769" y="24872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96216" y="1703617"/>
              <a:ext cx="126646" cy="101953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697531" y="1829301"/>
              <a:ext cx="124460" cy="17145"/>
            </a:xfrm>
            <a:custGeom>
              <a:avLst/>
              <a:gdLst/>
              <a:ahLst/>
              <a:cxnLst/>
              <a:rect l="l" t="t" r="r" b="b"/>
              <a:pathLst>
                <a:path w="124460" h="17144">
                  <a:moveTo>
                    <a:pt x="120214" y="16521"/>
                  </a:moveTo>
                  <a:lnTo>
                    <a:pt x="115261" y="16521"/>
                  </a:lnTo>
                  <a:lnTo>
                    <a:pt x="3981" y="16521"/>
                  </a:lnTo>
                  <a:lnTo>
                    <a:pt x="0" y="12799"/>
                  </a:lnTo>
                  <a:lnTo>
                    <a:pt x="0" y="3721"/>
                  </a:lnTo>
                  <a:lnTo>
                    <a:pt x="3981" y="0"/>
                  </a:lnTo>
                  <a:lnTo>
                    <a:pt x="120214" y="0"/>
                  </a:lnTo>
                  <a:lnTo>
                    <a:pt x="124195" y="3721"/>
                  </a:lnTo>
                  <a:lnTo>
                    <a:pt x="124195" y="12799"/>
                  </a:lnTo>
                  <a:lnTo>
                    <a:pt x="120214" y="165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97531" y="1829300"/>
              <a:ext cx="124460" cy="17145"/>
            </a:xfrm>
            <a:custGeom>
              <a:avLst/>
              <a:gdLst/>
              <a:ahLst/>
              <a:cxnLst/>
              <a:rect l="l" t="t" r="r" b="b"/>
              <a:pathLst>
                <a:path w="124460" h="17144">
                  <a:moveTo>
                    <a:pt x="115261" y="16521"/>
                  </a:moveTo>
                  <a:lnTo>
                    <a:pt x="8836" y="16521"/>
                  </a:lnTo>
                  <a:lnTo>
                    <a:pt x="3981" y="16521"/>
                  </a:lnTo>
                  <a:lnTo>
                    <a:pt x="0" y="12799"/>
                  </a:lnTo>
                  <a:lnTo>
                    <a:pt x="0" y="8260"/>
                  </a:lnTo>
                  <a:lnTo>
                    <a:pt x="0" y="3721"/>
                  </a:lnTo>
                  <a:lnTo>
                    <a:pt x="3981" y="0"/>
                  </a:lnTo>
                  <a:lnTo>
                    <a:pt x="8836" y="0"/>
                  </a:lnTo>
                  <a:lnTo>
                    <a:pt x="115359" y="0"/>
                  </a:lnTo>
                  <a:lnTo>
                    <a:pt x="120214" y="0"/>
                  </a:lnTo>
                  <a:lnTo>
                    <a:pt x="124195" y="3721"/>
                  </a:lnTo>
                  <a:lnTo>
                    <a:pt x="124195" y="8260"/>
                  </a:lnTo>
                  <a:lnTo>
                    <a:pt x="124195" y="12799"/>
                  </a:lnTo>
                  <a:lnTo>
                    <a:pt x="120214" y="16521"/>
                  </a:lnTo>
                  <a:lnTo>
                    <a:pt x="115359" y="16521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97433" y="1862524"/>
              <a:ext cx="80010" cy="17145"/>
            </a:xfrm>
            <a:custGeom>
              <a:avLst/>
              <a:gdLst/>
              <a:ahLst/>
              <a:cxnLst/>
              <a:rect l="l" t="t" r="r" b="b"/>
              <a:pathLst>
                <a:path w="80010" h="17144">
                  <a:moveTo>
                    <a:pt x="75837" y="16521"/>
                  </a:moveTo>
                  <a:lnTo>
                    <a:pt x="70982" y="16521"/>
                  </a:lnTo>
                  <a:lnTo>
                    <a:pt x="3981" y="16521"/>
                  </a:lnTo>
                  <a:lnTo>
                    <a:pt x="0" y="12799"/>
                  </a:lnTo>
                  <a:lnTo>
                    <a:pt x="0" y="3721"/>
                  </a:lnTo>
                  <a:lnTo>
                    <a:pt x="3981" y="0"/>
                  </a:lnTo>
                  <a:lnTo>
                    <a:pt x="75837" y="0"/>
                  </a:lnTo>
                  <a:lnTo>
                    <a:pt x="79819" y="3721"/>
                  </a:lnTo>
                  <a:lnTo>
                    <a:pt x="79819" y="12799"/>
                  </a:lnTo>
                  <a:lnTo>
                    <a:pt x="75837" y="165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697433" y="1862524"/>
              <a:ext cx="80010" cy="17145"/>
            </a:xfrm>
            <a:custGeom>
              <a:avLst/>
              <a:gdLst/>
              <a:ahLst/>
              <a:cxnLst/>
              <a:rect l="l" t="t" r="r" b="b"/>
              <a:pathLst>
                <a:path w="80010" h="17144">
                  <a:moveTo>
                    <a:pt x="70982" y="16521"/>
                  </a:moveTo>
                  <a:lnTo>
                    <a:pt x="8836" y="16521"/>
                  </a:lnTo>
                  <a:lnTo>
                    <a:pt x="3981" y="16521"/>
                  </a:lnTo>
                  <a:lnTo>
                    <a:pt x="0" y="12799"/>
                  </a:lnTo>
                  <a:lnTo>
                    <a:pt x="0" y="8260"/>
                  </a:lnTo>
                  <a:lnTo>
                    <a:pt x="0" y="3721"/>
                  </a:lnTo>
                  <a:lnTo>
                    <a:pt x="3981" y="0"/>
                  </a:lnTo>
                  <a:lnTo>
                    <a:pt x="8836" y="0"/>
                  </a:lnTo>
                  <a:lnTo>
                    <a:pt x="70982" y="0"/>
                  </a:lnTo>
                  <a:lnTo>
                    <a:pt x="75837" y="0"/>
                  </a:lnTo>
                  <a:lnTo>
                    <a:pt x="79819" y="3721"/>
                  </a:lnTo>
                  <a:lnTo>
                    <a:pt x="79819" y="8260"/>
                  </a:lnTo>
                  <a:lnTo>
                    <a:pt x="79819" y="12799"/>
                  </a:lnTo>
                  <a:lnTo>
                    <a:pt x="75837" y="16521"/>
                  </a:lnTo>
                  <a:lnTo>
                    <a:pt x="70982" y="16521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/>
          <p:nvPr/>
        </p:nvSpPr>
        <p:spPr>
          <a:xfrm>
            <a:off x="901476" y="2011655"/>
            <a:ext cx="2410460" cy="577215"/>
          </a:xfrm>
          <a:custGeom>
            <a:avLst/>
            <a:gdLst/>
            <a:ahLst/>
            <a:cxnLst/>
            <a:rect l="l" t="t" r="r" b="b"/>
            <a:pathLst>
              <a:path w="2410460" h="577214">
                <a:moveTo>
                  <a:pt x="2121700" y="0"/>
                </a:moveTo>
                <a:lnTo>
                  <a:pt x="288556" y="0"/>
                </a:lnTo>
                <a:lnTo>
                  <a:pt x="241749" y="3776"/>
                </a:lnTo>
                <a:lnTo>
                  <a:pt x="197347" y="14711"/>
                </a:lnTo>
                <a:lnTo>
                  <a:pt x="155945" y="32209"/>
                </a:lnTo>
                <a:lnTo>
                  <a:pt x="118135" y="55676"/>
                </a:lnTo>
                <a:lnTo>
                  <a:pt x="84513" y="84518"/>
                </a:lnTo>
                <a:lnTo>
                  <a:pt x="55672" y="118141"/>
                </a:lnTo>
                <a:lnTo>
                  <a:pt x="32206" y="155950"/>
                </a:lnTo>
                <a:lnTo>
                  <a:pt x="14710" y="197352"/>
                </a:lnTo>
                <a:lnTo>
                  <a:pt x="3776" y="241752"/>
                </a:lnTo>
                <a:lnTo>
                  <a:pt x="0" y="288556"/>
                </a:lnTo>
                <a:lnTo>
                  <a:pt x="0" y="577126"/>
                </a:lnTo>
                <a:lnTo>
                  <a:pt x="2410256" y="577126"/>
                </a:lnTo>
                <a:lnTo>
                  <a:pt x="2410256" y="288556"/>
                </a:lnTo>
                <a:lnTo>
                  <a:pt x="2406479" y="241752"/>
                </a:lnTo>
                <a:lnTo>
                  <a:pt x="2395545" y="197352"/>
                </a:lnTo>
                <a:lnTo>
                  <a:pt x="2378047" y="155950"/>
                </a:lnTo>
                <a:lnTo>
                  <a:pt x="2354580" y="118141"/>
                </a:lnTo>
                <a:lnTo>
                  <a:pt x="2325738" y="84518"/>
                </a:lnTo>
                <a:lnTo>
                  <a:pt x="2292115" y="55676"/>
                </a:lnTo>
                <a:lnTo>
                  <a:pt x="2254305" y="32209"/>
                </a:lnTo>
                <a:lnTo>
                  <a:pt x="2212904" y="14711"/>
                </a:lnTo>
                <a:lnTo>
                  <a:pt x="2168504" y="3776"/>
                </a:lnTo>
                <a:lnTo>
                  <a:pt x="2121700" y="0"/>
                </a:lnTo>
                <a:close/>
              </a:path>
            </a:pathLst>
          </a:custGeom>
          <a:solidFill>
            <a:srgbClr val="502D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334152" y="2209347"/>
            <a:ext cx="16357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Program</a:t>
            </a:r>
            <a:r>
              <a:rPr sz="14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Oversight</a:t>
            </a:r>
            <a:endParaRPr sz="14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01471" y="2588780"/>
            <a:ext cx="2410460" cy="2489835"/>
          </a:xfrm>
          <a:prstGeom prst="rect">
            <a:avLst/>
          </a:prstGeom>
          <a:solidFill>
            <a:srgbClr val="502D91">
              <a:alpha val="19999"/>
            </a:srgbClr>
          </a:solidFill>
        </p:spPr>
        <p:txBody>
          <a:bodyPr vert="horz" wrap="square" lIns="0" tIns="123189" rIns="0" bIns="0" rtlCol="0">
            <a:spAutoFit/>
          </a:bodyPr>
          <a:lstStyle/>
          <a:p>
            <a:pPr marL="384175" marR="899160" indent="-227329">
              <a:lnSpc>
                <a:spcPts val="1200"/>
              </a:lnSpc>
              <a:spcBef>
                <a:spcPts val="969"/>
              </a:spcBef>
              <a:buClr>
                <a:srgbClr val="9F7EC8"/>
              </a:buClr>
              <a:buChar char="•"/>
              <a:tabLst>
                <a:tab pos="384175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In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Scope</a:t>
            </a:r>
            <a:r>
              <a:rPr sz="12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Project Management (DDTP/CPUC)</a:t>
            </a:r>
            <a:endParaRPr sz="1200" dirty="0">
              <a:latin typeface="Arial"/>
              <a:cs typeface="Arial"/>
            </a:endParaRPr>
          </a:p>
          <a:p>
            <a:pPr marL="384175" marR="960119" indent="-227329">
              <a:lnSpc>
                <a:spcPts val="1200"/>
              </a:lnSpc>
              <a:spcBef>
                <a:spcPts val="1200"/>
              </a:spcBef>
              <a:buClr>
                <a:srgbClr val="9F7EC8"/>
              </a:buClr>
              <a:buChar char="•"/>
              <a:tabLst>
                <a:tab pos="384175" algn="l"/>
              </a:tabLst>
            </a:pP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Communication Management</a:t>
            </a:r>
            <a:endParaRPr sz="1200" dirty="0">
              <a:latin typeface="Arial"/>
              <a:cs typeface="Arial"/>
            </a:endParaRPr>
          </a:p>
          <a:p>
            <a:pPr marL="384175" indent="-227329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384175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Risk</a:t>
            </a:r>
            <a:r>
              <a:rPr sz="1200" spc="-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&amp; Issue</a:t>
            </a:r>
            <a:r>
              <a:rPr sz="12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endParaRPr sz="1200" dirty="0">
              <a:latin typeface="Arial"/>
              <a:cs typeface="Arial"/>
            </a:endParaRPr>
          </a:p>
          <a:p>
            <a:pPr marL="384175" indent="-227329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384175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Schedule</a:t>
            </a:r>
            <a:r>
              <a:rPr sz="12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endParaRPr sz="1200" dirty="0">
              <a:latin typeface="Arial"/>
              <a:cs typeface="Arial"/>
            </a:endParaRPr>
          </a:p>
          <a:p>
            <a:pPr marL="384175" marR="532765" indent="-227329">
              <a:lnSpc>
                <a:spcPts val="1200"/>
              </a:lnSpc>
              <a:spcBef>
                <a:spcPts val="1200"/>
              </a:spcBef>
              <a:buClr>
                <a:srgbClr val="9F7EC8"/>
              </a:buClr>
              <a:buChar char="•"/>
              <a:tabLst>
                <a:tab pos="384175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Process</a:t>
            </a:r>
            <a:r>
              <a:rPr sz="12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Improvement Management</a:t>
            </a:r>
            <a:endParaRPr sz="1200" dirty="0">
              <a:latin typeface="Arial"/>
              <a:cs typeface="Arial"/>
            </a:endParaRPr>
          </a:p>
          <a:p>
            <a:pPr marL="384175" indent="-227329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384175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Quality</a:t>
            </a:r>
            <a:r>
              <a:rPr sz="12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931566" y="2209347"/>
            <a:ext cx="17557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Policy</a:t>
            </a:r>
            <a:r>
              <a:rPr sz="14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 Procedures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601148" y="2588780"/>
            <a:ext cx="2324735" cy="2489835"/>
          </a:xfrm>
          <a:prstGeom prst="rect">
            <a:avLst/>
          </a:prstGeom>
          <a:solidFill>
            <a:srgbClr val="EBE4F4"/>
          </a:solidFill>
        </p:spPr>
        <p:txBody>
          <a:bodyPr vert="horz" wrap="square" lIns="0" tIns="92710" rIns="0" bIns="0" rtlCol="0">
            <a:spAutoFit/>
          </a:bodyPr>
          <a:lstStyle/>
          <a:p>
            <a:pPr marL="392430" indent="-227329">
              <a:lnSpc>
                <a:spcPct val="100000"/>
              </a:lnSpc>
              <a:spcBef>
                <a:spcPts val="730"/>
              </a:spcBef>
              <a:buClr>
                <a:srgbClr val="9F7EC8"/>
              </a:buClr>
              <a:buChar char="•"/>
              <a:tabLst>
                <a:tab pos="39243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Document</a:t>
            </a:r>
            <a:r>
              <a:rPr sz="12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endParaRPr sz="1200">
              <a:latin typeface="Arial"/>
              <a:cs typeface="Arial"/>
            </a:endParaRPr>
          </a:p>
          <a:p>
            <a:pPr marL="392430" marR="422909" indent="-227329">
              <a:lnSpc>
                <a:spcPts val="1200"/>
              </a:lnSpc>
              <a:spcBef>
                <a:spcPts val="1200"/>
              </a:spcBef>
              <a:buClr>
                <a:srgbClr val="9F7EC8"/>
              </a:buClr>
              <a:buChar char="•"/>
              <a:tabLst>
                <a:tab pos="39243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Document</a:t>
            </a:r>
            <a:r>
              <a:rPr sz="12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Information Security</a:t>
            </a:r>
            <a:endParaRPr sz="1200">
              <a:latin typeface="Arial"/>
              <a:cs typeface="Arial"/>
            </a:endParaRPr>
          </a:p>
          <a:p>
            <a:pPr marL="392430" marR="401320" indent="-227329">
              <a:lnSpc>
                <a:spcPts val="1200"/>
              </a:lnSpc>
              <a:spcBef>
                <a:spcPts val="1200"/>
              </a:spcBef>
              <a:buClr>
                <a:srgbClr val="9F7EC8"/>
              </a:buClr>
              <a:buChar char="•"/>
              <a:tabLst>
                <a:tab pos="392430" algn="l"/>
              </a:tabLst>
            </a:pP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Administrative</a:t>
            </a:r>
            <a:r>
              <a:rPr sz="1200" spc="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Policies </a:t>
            </a: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2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Procedures</a:t>
            </a:r>
            <a:endParaRPr sz="1200">
              <a:latin typeface="Arial"/>
              <a:cs typeface="Arial"/>
            </a:endParaRPr>
          </a:p>
          <a:p>
            <a:pPr marL="392430" indent="-227329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39243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Staff</a:t>
            </a:r>
            <a:r>
              <a:rPr sz="12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Training</a:t>
            </a:r>
            <a:r>
              <a:rPr sz="12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Process</a:t>
            </a:r>
            <a:endParaRPr sz="12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397407" y="2137967"/>
            <a:ext cx="2049780" cy="417830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marL="431165" marR="5080" indent="-419100">
              <a:lnSpc>
                <a:spcPts val="1400"/>
              </a:lnSpc>
              <a:spcBef>
                <a:spcPts val="384"/>
              </a:spcBef>
            </a:pP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Contract</a:t>
            </a:r>
            <a:r>
              <a:rPr sz="14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Administration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&amp;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Compliance</a:t>
            </a:r>
            <a:endParaRPr sz="14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214783" y="2606294"/>
            <a:ext cx="2324735" cy="2489835"/>
          </a:xfrm>
          <a:prstGeom prst="rect">
            <a:avLst/>
          </a:prstGeom>
          <a:solidFill>
            <a:srgbClr val="AAB6E0"/>
          </a:solidFill>
        </p:spPr>
        <p:txBody>
          <a:bodyPr vert="horz" wrap="square" lIns="0" tIns="123189" rIns="0" bIns="0" rtlCol="0">
            <a:spAutoFit/>
          </a:bodyPr>
          <a:lstStyle/>
          <a:p>
            <a:pPr marL="387350" marR="776605" indent="-227329">
              <a:lnSpc>
                <a:spcPts val="1200"/>
              </a:lnSpc>
              <a:spcBef>
                <a:spcPts val="969"/>
              </a:spcBef>
              <a:buClr>
                <a:srgbClr val="9F7EC8"/>
              </a:buClr>
              <a:buChar char="•"/>
              <a:tabLst>
                <a:tab pos="38735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Expense</a:t>
            </a:r>
            <a:r>
              <a:rPr sz="12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50" dirty="0">
                <a:solidFill>
                  <a:srgbClr val="424242"/>
                </a:solidFill>
                <a:latin typeface="Arial"/>
                <a:cs typeface="Arial"/>
              </a:rPr>
              <a:t>&amp;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Reimbursements</a:t>
            </a:r>
            <a:endParaRPr sz="1200">
              <a:latin typeface="Arial"/>
              <a:cs typeface="Arial"/>
            </a:endParaRPr>
          </a:p>
          <a:p>
            <a:pPr marL="387350" indent="-227329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38735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Payment</a:t>
            </a:r>
            <a:r>
              <a:rPr sz="12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Processing</a:t>
            </a:r>
            <a:endParaRPr sz="1200">
              <a:latin typeface="Arial"/>
              <a:cs typeface="Arial"/>
            </a:endParaRPr>
          </a:p>
          <a:p>
            <a:pPr marL="387350" marR="466090" indent="-227329">
              <a:lnSpc>
                <a:spcPts val="1200"/>
              </a:lnSpc>
              <a:spcBef>
                <a:spcPts val="1200"/>
              </a:spcBef>
              <a:buClr>
                <a:srgbClr val="9F7EC8"/>
              </a:buClr>
              <a:buChar char="•"/>
              <a:tabLst>
                <a:tab pos="38735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Change</a:t>
            </a:r>
            <a:r>
              <a:rPr sz="12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Management Process</a:t>
            </a:r>
            <a:endParaRPr sz="1200">
              <a:latin typeface="Arial"/>
              <a:cs typeface="Arial"/>
            </a:endParaRPr>
          </a:p>
          <a:p>
            <a:pPr marL="387350" indent="-227329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38735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Administration</a:t>
            </a:r>
            <a:r>
              <a:rPr sz="1200" spc="-7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Oversight</a:t>
            </a:r>
            <a:endParaRPr sz="1200">
              <a:latin typeface="Arial"/>
              <a:cs typeface="Arial"/>
            </a:endParaRPr>
          </a:p>
        </p:txBody>
      </p:sp>
      <p:sp>
        <p:nvSpPr>
          <p:cNvPr id="48" name="object 4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27598" y="2076184"/>
            <a:ext cx="2324735" cy="577215"/>
          </a:xfrm>
          <a:custGeom>
            <a:avLst/>
            <a:gdLst/>
            <a:ahLst/>
            <a:cxnLst/>
            <a:rect l="l" t="t" r="r" b="b"/>
            <a:pathLst>
              <a:path w="2324734" h="577214">
                <a:moveTo>
                  <a:pt x="2035657" y="0"/>
                </a:moveTo>
                <a:lnTo>
                  <a:pt x="288556" y="0"/>
                </a:lnTo>
                <a:lnTo>
                  <a:pt x="241749" y="3776"/>
                </a:lnTo>
                <a:lnTo>
                  <a:pt x="197347" y="14711"/>
                </a:lnTo>
                <a:lnTo>
                  <a:pt x="155945" y="32209"/>
                </a:lnTo>
                <a:lnTo>
                  <a:pt x="118135" y="55676"/>
                </a:lnTo>
                <a:lnTo>
                  <a:pt x="84513" y="84518"/>
                </a:lnTo>
                <a:lnTo>
                  <a:pt x="55672" y="118141"/>
                </a:lnTo>
                <a:lnTo>
                  <a:pt x="32206" y="155950"/>
                </a:lnTo>
                <a:lnTo>
                  <a:pt x="14710" y="197352"/>
                </a:lnTo>
                <a:lnTo>
                  <a:pt x="3776" y="241752"/>
                </a:lnTo>
                <a:lnTo>
                  <a:pt x="0" y="288556"/>
                </a:lnTo>
                <a:lnTo>
                  <a:pt x="0" y="577126"/>
                </a:lnTo>
                <a:lnTo>
                  <a:pt x="2324214" y="577126"/>
                </a:lnTo>
                <a:lnTo>
                  <a:pt x="2324214" y="288556"/>
                </a:lnTo>
                <a:lnTo>
                  <a:pt x="2320437" y="241752"/>
                </a:lnTo>
                <a:lnTo>
                  <a:pt x="2309502" y="197352"/>
                </a:lnTo>
                <a:lnTo>
                  <a:pt x="2292005" y="155950"/>
                </a:lnTo>
                <a:lnTo>
                  <a:pt x="2268537" y="118141"/>
                </a:lnTo>
                <a:lnTo>
                  <a:pt x="2239695" y="84518"/>
                </a:lnTo>
                <a:lnTo>
                  <a:pt x="2206072" y="55676"/>
                </a:lnTo>
                <a:lnTo>
                  <a:pt x="2168263" y="32209"/>
                </a:lnTo>
                <a:lnTo>
                  <a:pt x="2126861" y="14711"/>
                </a:lnTo>
                <a:lnTo>
                  <a:pt x="2082461" y="3776"/>
                </a:lnTo>
                <a:lnTo>
                  <a:pt x="2035657" y="0"/>
                </a:lnTo>
                <a:close/>
              </a:path>
            </a:pathLst>
          </a:custGeom>
          <a:solidFill>
            <a:srgbClr val="7E92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9074607" y="2273875"/>
            <a:ext cx="18986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Operational</a:t>
            </a:r>
            <a:r>
              <a:rPr sz="1400" b="1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Reporting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827592" y="2618803"/>
            <a:ext cx="2324735" cy="2489835"/>
          </a:xfrm>
          <a:prstGeom prst="rect">
            <a:avLst/>
          </a:prstGeom>
          <a:solidFill>
            <a:srgbClr val="D3DBEF"/>
          </a:solidFill>
        </p:spPr>
        <p:txBody>
          <a:bodyPr vert="horz" wrap="square" lIns="0" tIns="127000" rIns="0" bIns="0" rtlCol="0">
            <a:spAutoFit/>
          </a:bodyPr>
          <a:lstStyle/>
          <a:p>
            <a:pPr marL="401320" indent="-228600">
              <a:lnSpc>
                <a:spcPct val="100000"/>
              </a:lnSpc>
              <a:spcBef>
                <a:spcPts val="1000"/>
              </a:spcBef>
              <a:buClr>
                <a:srgbClr val="9F7EC8"/>
              </a:buClr>
              <a:buChar char="•"/>
              <a:tabLst>
                <a:tab pos="40132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Status</a:t>
            </a:r>
            <a:r>
              <a:rPr sz="12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Reporting</a:t>
            </a:r>
            <a:endParaRPr sz="1200" dirty="0">
              <a:latin typeface="Arial"/>
              <a:cs typeface="Arial"/>
            </a:endParaRPr>
          </a:p>
          <a:p>
            <a:pPr marL="401320" indent="-228600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40132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Status</a:t>
            </a:r>
            <a:r>
              <a:rPr sz="12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Meetings</a:t>
            </a:r>
            <a:endParaRPr sz="1200" dirty="0">
              <a:latin typeface="Arial"/>
              <a:cs typeface="Arial"/>
            </a:endParaRPr>
          </a:p>
          <a:p>
            <a:pPr marL="401320" indent="-228600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401320" algn="l"/>
              </a:tabLst>
            </a:pP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Process</a:t>
            </a:r>
            <a:r>
              <a:rPr sz="1200" spc="-6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Audit</a:t>
            </a:r>
            <a:r>
              <a:rPr sz="1200" spc="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Reports</a:t>
            </a:r>
            <a:endParaRPr sz="1200" dirty="0">
              <a:latin typeface="Arial"/>
              <a:cs typeface="Arial"/>
            </a:endParaRPr>
          </a:p>
          <a:p>
            <a:pPr marL="401320" indent="-228600">
              <a:lnSpc>
                <a:spcPct val="100000"/>
              </a:lnSpc>
              <a:spcBef>
                <a:spcPts val="960"/>
              </a:spcBef>
              <a:buClr>
                <a:srgbClr val="9F7EC8"/>
              </a:buClr>
              <a:buChar char="•"/>
              <a:tabLst>
                <a:tab pos="401320" algn="l"/>
              </a:tabLst>
            </a:pPr>
            <a:r>
              <a:rPr sz="1200" dirty="0">
                <a:solidFill>
                  <a:srgbClr val="424242"/>
                </a:solidFill>
                <a:latin typeface="Arial"/>
                <a:cs typeface="Arial"/>
              </a:rPr>
              <a:t>Operations</a:t>
            </a:r>
            <a:r>
              <a:rPr sz="12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Arial"/>
                <a:cs typeface="Arial"/>
              </a:rPr>
              <a:t>Reports</a:t>
            </a:r>
            <a:endParaRPr sz="1200" dirty="0">
              <a:latin typeface="Arial"/>
              <a:cs typeface="Arial"/>
            </a:endParaRPr>
          </a:p>
        </p:txBody>
      </p:sp>
      <p:grpSp>
        <p:nvGrpSpPr>
          <p:cNvPr id="51" name="object 5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662683" y="1318260"/>
            <a:ext cx="885825" cy="883919"/>
            <a:chOff x="1662683" y="1318260"/>
            <a:chExt cx="885825" cy="883919"/>
          </a:xfrm>
        </p:grpSpPr>
        <p:pic>
          <p:nvPicPr>
            <p:cNvPr id="52" name="object 5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62683" y="1318260"/>
              <a:ext cx="885431" cy="883919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742588" y="1397186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39" h="726439">
                  <a:moveTo>
                    <a:pt x="363156" y="0"/>
                  </a:moveTo>
                  <a:lnTo>
                    <a:pt x="313877" y="3315"/>
                  </a:lnTo>
                  <a:lnTo>
                    <a:pt x="266613" y="12972"/>
                  </a:lnTo>
                  <a:lnTo>
                    <a:pt x="221797" y="28539"/>
                  </a:lnTo>
                  <a:lnTo>
                    <a:pt x="179862" y="49583"/>
                  </a:lnTo>
                  <a:lnTo>
                    <a:pt x="141240" y="75670"/>
                  </a:lnTo>
                  <a:lnTo>
                    <a:pt x="106364" y="106368"/>
                  </a:lnTo>
                  <a:lnTo>
                    <a:pt x="75666" y="141245"/>
                  </a:lnTo>
                  <a:lnTo>
                    <a:pt x="49580" y="179867"/>
                  </a:lnTo>
                  <a:lnTo>
                    <a:pt x="28537" y="221802"/>
                  </a:lnTo>
                  <a:lnTo>
                    <a:pt x="12971" y="266617"/>
                  </a:lnTo>
                  <a:lnTo>
                    <a:pt x="3315" y="313879"/>
                  </a:lnTo>
                  <a:lnTo>
                    <a:pt x="0" y="363156"/>
                  </a:lnTo>
                  <a:lnTo>
                    <a:pt x="3315" y="412433"/>
                  </a:lnTo>
                  <a:lnTo>
                    <a:pt x="12971" y="459695"/>
                  </a:lnTo>
                  <a:lnTo>
                    <a:pt x="28537" y="504510"/>
                  </a:lnTo>
                  <a:lnTo>
                    <a:pt x="49580" y="546445"/>
                  </a:lnTo>
                  <a:lnTo>
                    <a:pt x="75666" y="585067"/>
                  </a:lnTo>
                  <a:lnTo>
                    <a:pt x="106364" y="619944"/>
                  </a:lnTo>
                  <a:lnTo>
                    <a:pt x="141240" y="650642"/>
                  </a:lnTo>
                  <a:lnTo>
                    <a:pt x="179862" y="676729"/>
                  </a:lnTo>
                  <a:lnTo>
                    <a:pt x="221797" y="697773"/>
                  </a:lnTo>
                  <a:lnTo>
                    <a:pt x="266613" y="713340"/>
                  </a:lnTo>
                  <a:lnTo>
                    <a:pt x="313877" y="722997"/>
                  </a:lnTo>
                  <a:lnTo>
                    <a:pt x="363156" y="726313"/>
                  </a:lnTo>
                  <a:lnTo>
                    <a:pt x="412432" y="722997"/>
                  </a:lnTo>
                  <a:lnTo>
                    <a:pt x="459694" y="713340"/>
                  </a:lnTo>
                  <a:lnTo>
                    <a:pt x="504508" y="697773"/>
                  </a:lnTo>
                  <a:lnTo>
                    <a:pt x="546441" y="676729"/>
                  </a:lnTo>
                  <a:lnTo>
                    <a:pt x="585062" y="650642"/>
                  </a:lnTo>
                  <a:lnTo>
                    <a:pt x="619937" y="619944"/>
                  </a:lnTo>
                  <a:lnTo>
                    <a:pt x="650634" y="585067"/>
                  </a:lnTo>
                  <a:lnTo>
                    <a:pt x="676720" y="546445"/>
                  </a:lnTo>
                  <a:lnTo>
                    <a:pt x="697762" y="504510"/>
                  </a:lnTo>
                  <a:lnTo>
                    <a:pt x="713328" y="459695"/>
                  </a:lnTo>
                  <a:lnTo>
                    <a:pt x="722985" y="412433"/>
                  </a:lnTo>
                  <a:lnTo>
                    <a:pt x="726300" y="363156"/>
                  </a:lnTo>
                  <a:lnTo>
                    <a:pt x="722985" y="313879"/>
                  </a:lnTo>
                  <a:lnTo>
                    <a:pt x="713328" y="266617"/>
                  </a:lnTo>
                  <a:lnTo>
                    <a:pt x="697762" y="221802"/>
                  </a:lnTo>
                  <a:lnTo>
                    <a:pt x="676720" y="179867"/>
                  </a:lnTo>
                  <a:lnTo>
                    <a:pt x="650634" y="141245"/>
                  </a:lnTo>
                  <a:lnTo>
                    <a:pt x="619937" y="106368"/>
                  </a:lnTo>
                  <a:lnTo>
                    <a:pt x="585062" y="75670"/>
                  </a:lnTo>
                  <a:lnTo>
                    <a:pt x="546441" y="49583"/>
                  </a:lnTo>
                  <a:lnTo>
                    <a:pt x="504508" y="28539"/>
                  </a:lnTo>
                  <a:lnTo>
                    <a:pt x="459694" y="12972"/>
                  </a:lnTo>
                  <a:lnTo>
                    <a:pt x="412432" y="3315"/>
                  </a:lnTo>
                  <a:lnTo>
                    <a:pt x="363156" y="0"/>
                  </a:lnTo>
                  <a:close/>
                </a:path>
              </a:pathLst>
            </a:custGeom>
            <a:solidFill>
              <a:srgbClr val="502D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742588" y="1397186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39" h="726439">
                  <a:moveTo>
                    <a:pt x="0" y="363156"/>
                  </a:moveTo>
                  <a:lnTo>
                    <a:pt x="3315" y="313879"/>
                  </a:lnTo>
                  <a:lnTo>
                    <a:pt x="12971" y="266617"/>
                  </a:lnTo>
                  <a:lnTo>
                    <a:pt x="28537" y="221802"/>
                  </a:lnTo>
                  <a:lnTo>
                    <a:pt x="49580" y="179867"/>
                  </a:lnTo>
                  <a:lnTo>
                    <a:pt x="75666" y="141245"/>
                  </a:lnTo>
                  <a:lnTo>
                    <a:pt x="106364" y="106368"/>
                  </a:lnTo>
                  <a:lnTo>
                    <a:pt x="141240" y="75670"/>
                  </a:lnTo>
                  <a:lnTo>
                    <a:pt x="179862" y="49583"/>
                  </a:lnTo>
                  <a:lnTo>
                    <a:pt x="221797" y="28539"/>
                  </a:lnTo>
                  <a:lnTo>
                    <a:pt x="266613" y="12972"/>
                  </a:lnTo>
                  <a:lnTo>
                    <a:pt x="313877" y="3315"/>
                  </a:lnTo>
                  <a:lnTo>
                    <a:pt x="363156" y="0"/>
                  </a:lnTo>
                  <a:lnTo>
                    <a:pt x="412432" y="3315"/>
                  </a:lnTo>
                  <a:lnTo>
                    <a:pt x="459694" y="12972"/>
                  </a:lnTo>
                  <a:lnTo>
                    <a:pt x="504508" y="28539"/>
                  </a:lnTo>
                  <a:lnTo>
                    <a:pt x="546441" y="49583"/>
                  </a:lnTo>
                  <a:lnTo>
                    <a:pt x="585062" y="75670"/>
                  </a:lnTo>
                  <a:lnTo>
                    <a:pt x="619937" y="106368"/>
                  </a:lnTo>
                  <a:lnTo>
                    <a:pt x="650634" y="141245"/>
                  </a:lnTo>
                  <a:lnTo>
                    <a:pt x="676720" y="179867"/>
                  </a:lnTo>
                  <a:lnTo>
                    <a:pt x="697762" y="221802"/>
                  </a:lnTo>
                  <a:lnTo>
                    <a:pt x="713328" y="266617"/>
                  </a:lnTo>
                  <a:lnTo>
                    <a:pt x="722985" y="313879"/>
                  </a:lnTo>
                  <a:lnTo>
                    <a:pt x="726300" y="363156"/>
                  </a:lnTo>
                  <a:lnTo>
                    <a:pt x="722985" y="412433"/>
                  </a:lnTo>
                  <a:lnTo>
                    <a:pt x="713328" y="459695"/>
                  </a:lnTo>
                  <a:lnTo>
                    <a:pt x="697762" y="504510"/>
                  </a:lnTo>
                  <a:lnTo>
                    <a:pt x="676720" y="546445"/>
                  </a:lnTo>
                  <a:lnTo>
                    <a:pt x="650634" y="585067"/>
                  </a:lnTo>
                  <a:lnTo>
                    <a:pt x="619937" y="619944"/>
                  </a:lnTo>
                  <a:lnTo>
                    <a:pt x="585062" y="650642"/>
                  </a:lnTo>
                  <a:lnTo>
                    <a:pt x="546441" y="676729"/>
                  </a:lnTo>
                  <a:lnTo>
                    <a:pt x="504508" y="697773"/>
                  </a:lnTo>
                  <a:lnTo>
                    <a:pt x="459694" y="713340"/>
                  </a:lnTo>
                  <a:lnTo>
                    <a:pt x="412432" y="722997"/>
                  </a:lnTo>
                  <a:lnTo>
                    <a:pt x="363156" y="726313"/>
                  </a:lnTo>
                  <a:lnTo>
                    <a:pt x="313877" y="722997"/>
                  </a:lnTo>
                  <a:lnTo>
                    <a:pt x="266613" y="713340"/>
                  </a:lnTo>
                  <a:lnTo>
                    <a:pt x="221797" y="697773"/>
                  </a:lnTo>
                  <a:lnTo>
                    <a:pt x="179862" y="676729"/>
                  </a:lnTo>
                  <a:lnTo>
                    <a:pt x="141240" y="650642"/>
                  </a:lnTo>
                  <a:lnTo>
                    <a:pt x="106364" y="619944"/>
                  </a:lnTo>
                  <a:lnTo>
                    <a:pt x="75666" y="585067"/>
                  </a:lnTo>
                  <a:lnTo>
                    <a:pt x="49580" y="546445"/>
                  </a:lnTo>
                  <a:lnTo>
                    <a:pt x="28537" y="504510"/>
                  </a:lnTo>
                  <a:lnTo>
                    <a:pt x="12971" y="459695"/>
                  </a:lnTo>
                  <a:lnTo>
                    <a:pt x="3315" y="412433"/>
                  </a:lnTo>
                  <a:lnTo>
                    <a:pt x="0" y="36315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918447" y="1614282"/>
              <a:ext cx="391795" cy="283210"/>
            </a:xfrm>
            <a:custGeom>
              <a:avLst/>
              <a:gdLst/>
              <a:ahLst/>
              <a:cxnLst/>
              <a:rect l="l" t="t" r="r" b="b"/>
              <a:pathLst>
                <a:path w="391794" h="283210">
                  <a:moveTo>
                    <a:pt x="279296" y="283140"/>
                  </a:moveTo>
                  <a:lnTo>
                    <a:pt x="274182" y="283140"/>
                  </a:lnTo>
                  <a:lnTo>
                    <a:pt x="269998" y="279500"/>
                  </a:lnTo>
                  <a:lnTo>
                    <a:pt x="269998" y="270601"/>
                  </a:lnTo>
                  <a:lnTo>
                    <a:pt x="274182" y="266960"/>
                  </a:lnTo>
                  <a:lnTo>
                    <a:pt x="279296" y="266960"/>
                  </a:lnTo>
                  <a:lnTo>
                    <a:pt x="312051" y="262750"/>
                  </a:lnTo>
                  <a:lnTo>
                    <a:pt x="337719" y="252571"/>
                  </a:lnTo>
                  <a:lnTo>
                    <a:pt x="356397" y="240101"/>
                  </a:lnTo>
                  <a:lnTo>
                    <a:pt x="368180" y="229020"/>
                  </a:lnTo>
                  <a:lnTo>
                    <a:pt x="354497" y="210865"/>
                  </a:lnTo>
                  <a:lnTo>
                    <a:pt x="347412" y="186255"/>
                  </a:lnTo>
                  <a:lnTo>
                    <a:pt x="344737" y="160296"/>
                  </a:lnTo>
                  <a:lnTo>
                    <a:pt x="344285" y="138091"/>
                  </a:lnTo>
                  <a:lnTo>
                    <a:pt x="338160" y="94286"/>
                  </a:lnTo>
                  <a:lnTo>
                    <a:pt x="320164" y="60161"/>
                  </a:lnTo>
                  <a:lnTo>
                    <a:pt x="290364" y="35747"/>
                  </a:lnTo>
                  <a:lnTo>
                    <a:pt x="248826" y="21076"/>
                  </a:lnTo>
                  <a:lnTo>
                    <a:pt x="195619" y="16179"/>
                  </a:lnTo>
                  <a:lnTo>
                    <a:pt x="142411" y="21072"/>
                  </a:lnTo>
                  <a:lnTo>
                    <a:pt x="100873" y="35711"/>
                  </a:lnTo>
                  <a:lnTo>
                    <a:pt x="71073" y="60038"/>
                  </a:lnTo>
                  <a:lnTo>
                    <a:pt x="53077" y="93996"/>
                  </a:lnTo>
                  <a:lnTo>
                    <a:pt x="46952" y="137525"/>
                  </a:lnTo>
                  <a:lnTo>
                    <a:pt x="46539" y="159976"/>
                  </a:lnTo>
                  <a:lnTo>
                    <a:pt x="43860" y="186083"/>
                  </a:lnTo>
                  <a:lnTo>
                    <a:pt x="36754" y="210765"/>
                  </a:lnTo>
                  <a:lnTo>
                    <a:pt x="23057" y="228939"/>
                  </a:lnTo>
                  <a:lnTo>
                    <a:pt x="34840" y="240055"/>
                  </a:lnTo>
                  <a:lnTo>
                    <a:pt x="53518" y="252520"/>
                  </a:lnTo>
                  <a:lnTo>
                    <a:pt x="79186" y="262681"/>
                  </a:lnTo>
                  <a:lnTo>
                    <a:pt x="111941" y="266880"/>
                  </a:lnTo>
                  <a:lnTo>
                    <a:pt x="117055" y="266880"/>
                  </a:lnTo>
                  <a:lnTo>
                    <a:pt x="121239" y="270520"/>
                  </a:lnTo>
                  <a:lnTo>
                    <a:pt x="121239" y="279419"/>
                  </a:lnTo>
                  <a:lnTo>
                    <a:pt x="117055" y="283059"/>
                  </a:lnTo>
                  <a:lnTo>
                    <a:pt x="111941" y="283059"/>
                  </a:lnTo>
                  <a:lnTo>
                    <a:pt x="63042" y="274944"/>
                  </a:lnTo>
                  <a:lnTo>
                    <a:pt x="28682" y="256970"/>
                  </a:lnTo>
                  <a:lnTo>
                    <a:pt x="185" y="228292"/>
                  </a:lnTo>
                  <a:lnTo>
                    <a:pt x="0" y="225784"/>
                  </a:lnTo>
                  <a:lnTo>
                    <a:pt x="2045" y="221254"/>
                  </a:lnTo>
                  <a:lnTo>
                    <a:pt x="4090" y="219555"/>
                  </a:lnTo>
                  <a:lnTo>
                    <a:pt x="6694" y="218827"/>
                  </a:lnTo>
                  <a:lnTo>
                    <a:pt x="19087" y="206199"/>
                  </a:lnTo>
                  <a:lnTo>
                    <a:pt x="25509" y="183030"/>
                  </a:lnTo>
                  <a:lnTo>
                    <a:pt x="27940" y="157555"/>
                  </a:lnTo>
                  <a:lnTo>
                    <a:pt x="28357" y="138010"/>
                  </a:lnTo>
                  <a:lnTo>
                    <a:pt x="31242" y="105849"/>
                  </a:lnTo>
                  <a:lnTo>
                    <a:pt x="60375" y="45312"/>
                  </a:lnTo>
                  <a:lnTo>
                    <a:pt x="91029" y="21740"/>
                  </a:lnTo>
                  <a:lnTo>
                    <a:pt x="135345" y="5835"/>
                  </a:lnTo>
                  <a:lnTo>
                    <a:pt x="195804" y="0"/>
                  </a:lnTo>
                  <a:lnTo>
                    <a:pt x="255979" y="5833"/>
                  </a:lnTo>
                  <a:lnTo>
                    <a:pt x="300281" y="21722"/>
                  </a:lnTo>
                  <a:lnTo>
                    <a:pt x="330920" y="45251"/>
                  </a:lnTo>
                  <a:lnTo>
                    <a:pt x="360056" y="105569"/>
                  </a:lnTo>
                  <a:lnTo>
                    <a:pt x="363351" y="157384"/>
                  </a:lnTo>
                  <a:lnTo>
                    <a:pt x="365786" y="182999"/>
                  </a:lnTo>
                  <a:lnTo>
                    <a:pt x="372230" y="206203"/>
                  </a:lnTo>
                  <a:lnTo>
                    <a:pt x="384636" y="218827"/>
                  </a:lnTo>
                  <a:lnTo>
                    <a:pt x="387240" y="219555"/>
                  </a:lnTo>
                  <a:lnTo>
                    <a:pt x="389378" y="221334"/>
                  </a:lnTo>
                  <a:lnTo>
                    <a:pt x="391424" y="225784"/>
                  </a:lnTo>
                  <a:lnTo>
                    <a:pt x="391238" y="228292"/>
                  </a:lnTo>
                  <a:lnTo>
                    <a:pt x="389936" y="230395"/>
                  </a:lnTo>
                  <a:lnTo>
                    <a:pt x="383085" y="238875"/>
                  </a:lnTo>
                  <a:lnTo>
                    <a:pt x="362741" y="256980"/>
                  </a:lnTo>
                  <a:lnTo>
                    <a:pt x="328381" y="274978"/>
                  </a:lnTo>
                  <a:lnTo>
                    <a:pt x="279296" y="2831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93292" y="1702380"/>
              <a:ext cx="241734" cy="227402"/>
            </a:xfrm>
            <a:prstGeom prst="rect">
              <a:avLst/>
            </a:prstGeom>
          </p:spPr>
        </p:pic>
      </p:grpSp>
      <p:grpSp>
        <p:nvGrpSpPr>
          <p:cNvPr id="57" name="object 5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535668" y="1380744"/>
            <a:ext cx="885825" cy="885825"/>
            <a:chOff x="9535668" y="1380744"/>
            <a:chExt cx="885825" cy="885825"/>
          </a:xfrm>
        </p:grpSpPr>
        <p:pic>
          <p:nvPicPr>
            <p:cNvPr id="58" name="object 5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35668" y="1380744"/>
              <a:ext cx="885431" cy="885443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9615588" y="1460460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40" h="726439">
                  <a:moveTo>
                    <a:pt x="363156" y="0"/>
                  </a:moveTo>
                  <a:lnTo>
                    <a:pt x="313877" y="3315"/>
                  </a:lnTo>
                  <a:lnTo>
                    <a:pt x="266613" y="12972"/>
                  </a:lnTo>
                  <a:lnTo>
                    <a:pt x="221797" y="28539"/>
                  </a:lnTo>
                  <a:lnTo>
                    <a:pt x="179862" y="49583"/>
                  </a:lnTo>
                  <a:lnTo>
                    <a:pt x="141240" y="75670"/>
                  </a:lnTo>
                  <a:lnTo>
                    <a:pt x="106364" y="106368"/>
                  </a:lnTo>
                  <a:lnTo>
                    <a:pt x="75666" y="141245"/>
                  </a:lnTo>
                  <a:lnTo>
                    <a:pt x="49580" y="179867"/>
                  </a:lnTo>
                  <a:lnTo>
                    <a:pt x="28537" y="221802"/>
                  </a:lnTo>
                  <a:lnTo>
                    <a:pt x="12971" y="266617"/>
                  </a:lnTo>
                  <a:lnTo>
                    <a:pt x="3315" y="313879"/>
                  </a:lnTo>
                  <a:lnTo>
                    <a:pt x="0" y="363156"/>
                  </a:lnTo>
                  <a:lnTo>
                    <a:pt x="3315" y="412433"/>
                  </a:lnTo>
                  <a:lnTo>
                    <a:pt x="12971" y="459695"/>
                  </a:lnTo>
                  <a:lnTo>
                    <a:pt x="28537" y="504510"/>
                  </a:lnTo>
                  <a:lnTo>
                    <a:pt x="49580" y="546445"/>
                  </a:lnTo>
                  <a:lnTo>
                    <a:pt x="75666" y="585067"/>
                  </a:lnTo>
                  <a:lnTo>
                    <a:pt x="106364" y="619944"/>
                  </a:lnTo>
                  <a:lnTo>
                    <a:pt x="141240" y="650642"/>
                  </a:lnTo>
                  <a:lnTo>
                    <a:pt x="179862" y="676729"/>
                  </a:lnTo>
                  <a:lnTo>
                    <a:pt x="221797" y="697773"/>
                  </a:lnTo>
                  <a:lnTo>
                    <a:pt x="266613" y="713340"/>
                  </a:lnTo>
                  <a:lnTo>
                    <a:pt x="313877" y="722997"/>
                  </a:lnTo>
                  <a:lnTo>
                    <a:pt x="363156" y="726313"/>
                  </a:lnTo>
                  <a:lnTo>
                    <a:pt x="412432" y="722997"/>
                  </a:lnTo>
                  <a:lnTo>
                    <a:pt x="459694" y="713340"/>
                  </a:lnTo>
                  <a:lnTo>
                    <a:pt x="504508" y="697773"/>
                  </a:lnTo>
                  <a:lnTo>
                    <a:pt x="546441" y="676729"/>
                  </a:lnTo>
                  <a:lnTo>
                    <a:pt x="585062" y="650642"/>
                  </a:lnTo>
                  <a:lnTo>
                    <a:pt x="619937" y="619944"/>
                  </a:lnTo>
                  <a:lnTo>
                    <a:pt x="650634" y="585067"/>
                  </a:lnTo>
                  <a:lnTo>
                    <a:pt x="676720" y="546445"/>
                  </a:lnTo>
                  <a:lnTo>
                    <a:pt x="697762" y="504510"/>
                  </a:lnTo>
                  <a:lnTo>
                    <a:pt x="713328" y="459695"/>
                  </a:lnTo>
                  <a:lnTo>
                    <a:pt x="722985" y="412433"/>
                  </a:lnTo>
                  <a:lnTo>
                    <a:pt x="726300" y="363156"/>
                  </a:lnTo>
                  <a:lnTo>
                    <a:pt x="722985" y="313879"/>
                  </a:lnTo>
                  <a:lnTo>
                    <a:pt x="713328" y="266617"/>
                  </a:lnTo>
                  <a:lnTo>
                    <a:pt x="697762" y="221802"/>
                  </a:lnTo>
                  <a:lnTo>
                    <a:pt x="676720" y="179867"/>
                  </a:lnTo>
                  <a:lnTo>
                    <a:pt x="650634" y="141245"/>
                  </a:lnTo>
                  <a:lnTo>
                    <a:pt x="619937" y="106368"/>
                  </a:lnTo>
                  <a:lnTo>
                    <a:pt x="585062" y="75670"/>
                  </a:lnTo>
                  <a:lnTo>
                    <a:pt x="546441" y="49583"/>
                  </a:lnTo>
                  <a:lnTo>
                    <a:pt x="504508" y="28539"/>
                  </a:lnTo>
                  <a:lnTo>
                    <a:pt x="459694" y="12972"/>
                  </a:lnTo>
                  <a:lnTo>
                    <a:pt x="412432" y="3315"/>
                  </a:lnTo>
                  <a:lnTo>
                    <a:pt x="363156" y="0"/>
                  </a:lnTo>
                  <a:close/>
                </a:path>
              </a:pathLst>
            </a:custGeom>
            <a:solidFill>
              <a:srgbClr val="7E9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615588" y="1460460"/>
              <a:ext cx="726440" cy="726440"/>
            </a:xfrm>
            <a:custGeom>
              <a:avLst/>
              <a:gdLst/>
              <a:ahLst/>
              <a:cxnLst/>
              <a:rect l="l" t="t" r="r" b="b"/>
              <a:pathLst>
                <a:path w="726440" h="726439">
                  <a:moveTo>
                    <a:pt x="0" y="363156"/>
                  </a:moveTo>
                  <a:lnTo>
                    <a:pt x="3315" y="313879"/>
                  </a:lnTo>
                  <a:lnTo>
                    <a:pt x="12971" y="266617"/>
                  </a:lnTo>
                  <a:lnTo>
                    <a:pt x="28537" y="221802"/>
                  </a:lnTo>
                  <a:lnTo>
                    <a:pt x="49580" y="179867"/>
                  </a:lnTo>
                  <a:lnTo>
                    <a:pt x="75666" y="141245"/>
                  </a:lnTo>
                  <a:lnTo>
                    <a:pt x="106364" y="106368"/>
                  </a:lnTo>
                  <a:lnTo>
                    <a:pt x="141240" y="75670"/>
                  </a:lnTo>
                  <a:lnTo>
                    <a:pt x="179862" y="49583"/>
                  </a:lnTo>
                  <a:lnTo>
                    <a:pt x="221797" y="28539"/>
                  </a:lnTo>
                  <a:lnTo>
                    <a:pt x="266613" y="12972"/>
                  </a:lnTo>
                  <a:lnTo>
                    <a:pt x="313877" y="3315"/>
                  </a:lnTo>
                  <a:lnTo>
                    <a:pt x="363156" y="0"/>
                  </a:lnTo>
                  <a:lnTo>
                    <a:pt x="412432" y="3315"/>
                  </a:lnTo>
                  <a:lnTo>
                    <a:pt x="459694" y="12972"/>
                  </a:lnTo>
                  <a:lnTo>
                    <a:pt x="504508" y="28539"/>
                  </a:lnTo>
                  <a:lnTo>
                    <a:pt x="546441" y="49583"/>
                  </a:lnTo>
                  <a:lnTo>
                    <a:pt x="585062" y="75670"/>
                  </a:lnTo>
                  <a:lnTo>
                    <a:pt x="619937" y="106368"/>
                  </a:lnTo>
                  <a:lnTo>
                    <a:pt x="650634" y="141245"/>
                  </a:lnTo>
                  <a:lnTo>
                    <a:pt x="676720" y="179867"/>
                  </a:lnTo>
                  <a:lnTo>
                    <a:pt x="697762" y="221802"/>
                  </a:lnTo>
                  <a:lnTo>
                    <a:pt x="713328" y="266617"/>
                  </a:lnTo>
                  <a:lnTo>
                    <a:pt x="722985" y="313879"/>
                  </a:lnTo>
                  <a:lnTo>
                    <a:pt x="726300" y="363156"/>
                  </a:lnTo>
                  <a:lnTo>
                    <a:pt x="722985" y="412433"/>
                  </a:lnTo>
                  <a:lnTo>
                    <a:pt x="713328" y="459695"/>
                  </a:lnTo>
                  <a:lnTo>
                    <a:pt x="697762" y="504510"/>
                  </a:lnTo>
                  <a:lnTo>
                    <a:pt x="676720" y="546445"/>
                  </a:lnTo>
                  <a:lnTo>
                    <a:pt x="650634" y="585067"/>
                  </a:lnTo>
                  <a:lnTo>
                    <a:pt x="619937" y="619944"/>
                  </a:lnTo>
                  <a:lnTo>
                    <a:pt x="585062" y="650642"/>
                  </a:lnTo>
                  <a:lnTo>
                    <a:pt x="546441" y="676729"/>
                  </a:lnTo>
                  <a:lnTo>
                    <a:pt x="504508" y="697773"/>
                  </a:lnTo>
                  <a:lnTo>
                    <a:pt x="459694" y="713340"/>
                  </a:lnTo>
                  <a:lnTo>
                    <a:pt x="412432" y="722997"/>
                  </a:lnTo>
                  <a:lnTo>
                    <a:pt x="363156" y="726313"/>
                  </a:lnTo>
                  <a:lnTo>
                    <a:pt x="313877" y="722997"/>
                  </a:lnTo>
                  <a:lnTo>
                    <a:pt x="266613" y="713340"/>
                  </a:lnTo>
                  <a:lnTo>
                    <a:pt x="221797" y="697773"/>
                  </a:lnTo>
                  <a:lnTo>
                    <a:pt x="179862" y="676729"/>
                  </a:lnTo>
                  <a:lnTo>
                    <a:pt x="141240" y="650642"/>
                  </a:lnTo>
                  <a:lnTo>
                    <a:pt x="106364" y="619944"/>
                  </a:lnTo>
                  <a:lnTo>
                    <a:pt x="75666" y="585067"/>
                  </a:lnTo>
                  <a:lnTo>
                    <a:pt x="49580" y="546445"/>
                  </a:lnTo>
                  <a:lnTo>
                    <a:pt x="28537" y="504510"/>
                  </a:lnTo>
                  <a:lnTo>
                    <a:pt x="12971" y="459695"/>
                  </a:lnTo>
                  <a:lnTo>
                    <a:pt x="3315" y="412433"/>
                  </a:lnTo>
                  <a:lnTo>
                    <a:pt x="0" y="36315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9778639" y="1661614"/>
              <a:ext cx="400685" cy="248920"/>
            </a:xfrm>
            <a:custGeom>
              <a:avLst/>
              <a:gdLst/>
              <a:ahLst/>
              <a:cxnLst/>
              <a:rect l="l" t="t" r="r" b="b"/>
              <a:pathLst>
                <a:path w="400684" h="248919">
                  <a:moveTo>
                    <a:pt x="370179" y="0"/>
                  </a:moveTo>
                  <a:lnTo>
                    <a:pt x="30010" y="0"/>
                  </a:lnTo>
                  <a:lnTo>
                    <a:pt x="18463" y="2134"/>
                  </a:lnTo>
                  <a:lnTo>
                    <a:pt x="8909" y="7913"/>
                  </a:lnTo>
                  <a:lnTo>
                    <a:pt x="2403" y="16400"/>
                  </a:lnTo>
                  <a:lnTo>
                    <a:pt x="0" y="26657"/>
                  </a:lnTo>
                  <a:lnTo>
                    <a:pt x="0" y="244322"/>
                  </a:lnTo>
                  <a:lnTo>
                    <a:pt x="5003" y="248767"/>
                  </a:lnTo>
                  <a:lnTo>
                    <a:pt x="15011" y="248767"/>
                  </a:lnTo>
                  <a:lnTo>
                    <a:pt x="20015" y="244322"/>
                  </a:lnTo>
                  <a:lnTo>
                    <a:pt x="20015" y="22212"/>
                  </a:lnTo>
                  <a:lnTo>
                    <a:pt x="25019" y="17767"/>
                  </a:lnTo>
                  <a:lnTo>
                    <a:pt x="375183" y="17767"/>
                  </a:lnTo>
                  <a:lnTo>
                    <a:pt x="380187" y="22212"/>
                  </a:lnTo>
                  <a:lnTo>
                    <a:pt x="380187" y="244322"/>
                  </a:lnTo>
                  <a:lnTo>
                    <a:pt x="385191" y="248767"/>
                  </a:lnTo>
                  <a:lnTo>
                    <a:pt x="390194" y="248767"/>
                  </a:lnTo>
                  <a:lnTo>
                    <a:pt x="395198" y="248767"/>
                  </a:lnTo>
                  <a:lnTo>
                    <a:pt x="400202" y="244322"/>
                  </a:lnTo>
                  <a:lnTo>
                    <a:pt x="400202" y="26657"/>
                  </a:lnTo>
                  <a:lnTo>
                    <a:pt x="397799" y="16400"/>
                  </a:lnTo>
                  <a:lnTo>
                    <a:pt x="391291" y="7913"/>
                  </a:lnTo>
                  <a:lnTo>
                    <a:pt x="381734" y="2134"/>
                  </a:lnTo>
                  <a:lnTo>
                    <a:pt x="37017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9778639" y="1661614"/>
              <a:ext cx="400685" cy="248920"/>
            </a:xfrm>
            <a:custGeom>
              <a:avLst/>
              <a:gdLst/>
              <a:ahLst/>
              <a:cxnLst/>
              <a:rect l="l" t="t" r="r" b="b"/>
              <a:pathLst>
                <a:path w="400684" h="248919">
                  <a:moveTo>
                    <a:pt x="390194" y="248767"/>
                  </a:moveTo>
                  <a:lnTo>
                    <a:pt x="385191" y="248767"/>
                  </a:lnTo>
                  <a:lnTo>
                    <a:pt x="380187" y="244322"/>
                  </a:lnTo>
                  <a:lnTo>
                    <a:pt x="380187" y="239877"/>
                  </a:lnTo>
                  <a:lnTo>
                    <a:pt x="380187" y="26657"/>
                  </a:lnTo>
                  <a:lnTo>
                    <a:pt x="380187" y="22212"/>
                  </a:lnTo>
                  <a:lnTo>
                    <a:pt x="375183" y="17767"/>
                  </a:lnTo>
                  <a:lnTo>
                    <a:pt x="370179" y="17767"/>
                  </a:lnTo>
                  <a:lnTo>
                    <a:pt x="30010" y="17767"/>
                  </a:lnTo>
                  <a:lnTo>
                    <a:pt x="25019" y="17767"/>
                  </a:lnTo>
                  <a:lnTo>
                    <a:pt x="20015" y="22212"/>
                  </a:lnTo>
                  <a:lnTo>
                    <a:pt x="20015" y="26657"/>
                  </a:lnTo>
                  <a:lnTo>
                    <a:pt x="20015" y="239877"/>
                  </a:lnTo>
                  <a:lnTo>
                    <a:pt x="20015" y="244322"/>
                  </a:lnTo>
                  <a:lnTo>
                    <a:pt x="15011" y="248767"/>
                  </a:lnTo>
                  <a:lnTo>
                    <a:pt x="10007" y="248767"/>
                  </a:lnTo>
                  <a:lnTo>
                    <a:pt x="5003" y="248767"/>
                  </a:lnTo>
                  <a:lnTo>
                    <a:pt x="0" y="244322"/>
                  </a:lnTo>
                  <a:lnTo>
                    <a:pt x="0" y="239877"/>
                  </a:lnTo>
                  <a:lnTo>
                    <a:pt x="0" y="26657"/>
                  </a:lnTo>
                  <a:lnTo>
                    <a:pt x="2403" y="16400"/>
                  </a:lnTo>
                  <a:lnTo>
                    <a:pt x="8909" y="7913"/>
                  </a:lnTo>
                  <a:lnTo>
                    <a:pt x="18463" y="2134"/>
                  </a:lnTo>
                  <a:lnTo>
                    <a:pt x="30010" y="0"/>
                  </a:lnTo>
                  <a:lnTo>
                    <a:pt x="370179" y="0"/>
                  </a:lnTo>
                  <a:lnTo>
                    <a:pt x="381734" y="2134"/>
                  </a:lnTo>
                  <a:lnTo>
                    <a:pt x="391291" y="7913"/>
                  </a:lnTo>
                  <a:lnTo>
                    <a:pt x="397799" y="16400"/>
                  </a:lnTo>
                  <a:lnTo>
                    <a:pt x="400202" y="26657"/>
                  </a:lnTo>
                  <a:lnTo>
                    <a:pt x="400202" y="239877"/>
                  </a:lnTo>
                  <a:lnTo>
                    <a:pt x="400202" y="244322"/>
                  </a:lnTo>
                  <a:lnTo>
                    <a:pt x="395198" y="248767"/>
                  </a:lnTo>
                  <a:lnTo>
                    <a:pt x="390194" y="248767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9748990" y="1892536"/>
              <a:ext cx="459740" cy="53975"/>
            </a:xfrm>
            <a:custGeom>
              <a:avLst/>
              <a:gdLst/>
              <a:ahLst/>
              <a:cxnLst/>
              <a:rect l="l" t="t" r="r" b="b"/>
              <a:pathLst>
                <a:path w="459740" h="53975">
                  <a:moveTo>
                    <a:pt x="454494" y="0"/>
                  </a:moveTo>
                  <a:lnTo>
                    <a:pt x="5003" y="0"/>
                  </a:lnTo>
                  <a:lnTo>
                    <a:pt x="0" y="4470"/>
                  </a:lnTo>
                  <a:lnTo>
                    <a:pt x="0" y="26771"/>
                  </a:lnTo>
                  <a:lnTo>
                    <a:pt x="2400" y="37065"/>
                  </a:lnTo>
                  <a:lnTo>
                    <a:pt x="8899" y="45585"/>
                  </a:lnTo>
                  <a:lnTo>
                    <a:pt x="18441" y="51387"/>
                  </a:lnTo>
                  <a:lnTo>
                    <a:pt x="29972" y="53530"/>
                  </a:lnTo>
                  <a:lnTo>
                    <a:pt x="429526" y="53530"/>
                  </a:lnTo>
                  <a:lnTo>
                    <a:pt x="441057" y="51387"/>
                  </a:lnTo>
                  <a:lnTo>
                    <a:pt x="450599" y="45585"/>
                  </a:lnTo>
                  <a:lnTo>
                    <a:pt x="457098" y="37065"/>
                  </a:lnTo>
                  <a:lnTo>
                    <a:pt x="457419" y="35686"/>
                  </a:lnTo>
                  <a:lnTo>
                    <a:pt x="24980" y="35686"/>
                  </a:lnTo>
                  <a:lnTo>
                    <a:pt x="19989" y="31229"/>
                  </a:lnTo>
                  <a:lnTo>
                    <a:pt x="19989" y="17843"/>
                  </a:lnTo>
                  <a:lnTo>
                    <a:pt x="459498" y="17843"/>
                  </a:lnTo>
                  <a:lnTo>
                    <a:pt x="459498" y="4470"/>
                  </a:lnTo>
                  <a:lnTo>
                    <a:pt x="454494" y="0"/>
                  </a:lnTo>
                  <a:close/>
                </a:path>
                <a:path w="459740" h="53975">
                  <a:moveTo>
                    <a:pt x="459498" y="17843"/>
                  </a:moveTo>
                  <a:lnTo>
                    <a:pt x="439521" y="17843"/>
                  </a:lnTo>
                  <a:lnTo>
                    <a:pt x="439521" y="31229"/>
                  </a:lnTo>
                  <a:lnTo>
                    <a:pt x="434517" y="35686"/>
                  </a:lnTo>
                  <a:lnTo>
                    <a:pt x="457419" y="35686"/>
                  </a:lnTo>
                  <a:lnTo>
                    <a:pt x="459498" y="26771"/>
                  </a:lnTo>
                  <a:lnTo>
                    <a:pt x="459498" y="1784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9748991" y="1892536"/>
              <a:ext cx="459740" cy="53975"/>
            </a:xfrm>
            <a:custGeom>
              <a:avLst/>
              <a:gdLst/>
              <a:ahLst/>
              <a:cxnLst/>
              <a:rect l="l" t="t" r="r" b="b"/>
              <a:pathLst>
                <a:path w="459740" h="53975">
                  <a:moveTo>
                    <a:pt x="429526" y="53530"/>
                  </a:moveTo>
                  <a:lnTo>
                    <a:pt x="29972" y="53530"/>
                  </a:lnTo>
                  <a:lnTo>
                    <a:pt x="18441" y="51387"/>
                  </a:lnTo>
                  <a:lnTo>
                    <a:pt x="8899" y="45585"/>
                  </a:lnTo>
                  <a:lnTo>
                    <a:pt x="2400" y="37065"/>
                  </a:lnTo>
                  <a:lnTo>
                    <a:pt x="0" y="26771"/>
                  </a:lnTo>
                  <a:lnTo>
                    <a:pt x="0" y="8928"/>
                  </a:lnTo>
                  <a:lnTo>
                    <a:pt x="0" y="4470"/>
                  </a:lnTo>
                  <a:lnTo>
                    <a:pt x="5003" y="0"/>
                  </a:lnTo>
                  <a:lnTo>
                    <a:pt x="9994" y="0"/>
                  </a:lnTo>
                  <a:lnTo>
                    <a:pt x="449503" y="0"/>
                  </a:lnTo>
                  <a:lnTo>
                    <a:pt x="454494" y="0"/>
                  </a:lnTo>
                  <a:lnTo>
                    <a:pt x="459498" y="4470"/>
                  </a:lnTo>
                  <a:lnTo>
                    <a:pt x="459498" y="8928"/>
                  </a:lnTo>
                  <a:lnTo>
                    <a:pt x="459498" y="26771"/>
                  </a:lnTo>
                  <a:lnTo>
                    <a:pt x="457098" y="37065"/>
                  </a:lnTo>
                  <a:lnTo>
                    <a:pt x="450599" y="45585"/>
                  </a:lnTo>
                  <a:lnTo>
                    <a:pt x="441057" y="51387"/>
                  </a:lnTo>
                  <a:lnTo>
                    <a:pt x="429526" y="53530"/>
                  </a:lnTo>
                  <a:close/>
                </a:path>
                <a:path w="459740" h="53975">
                  <a:moveTo>
                    <a:pt x="19989" y="17843"/>
                  </a:moveTo>
                  <a:lnTo>
                    <a:pt x="19989" y="26771"/>
                  </a:lnTo>
                  <a:lnTo>
                    <a:pt x="19989" y="31229"/>
                  </a:lnTo>
                  <a:lnTo>
                    <a:pt x="24980" y="35686"/>
                  </a:lnTo>
                  <a:lnTo>
                    <a:pt x="29972" y="35686"/>
                  </a:lnTo>
                  <a:lnTo>
                    <a:pt x="429526" y="35686"/>
                  </a:lnTo>
                  <a:lnTo>
                    <a:pt x="434517" y="35686"/>
                  </a:lnTo>
                  <a:lnTo>
                    <a:pt x="439521" y="31229"/>
                  </a:lnTo>
                  <a:lnTo>
                    <a:pt x="439521" y="26771"/>
                  </a:lnTo>
                  <a:lnTo>
                    <a:pt x="439521" y="17843"/>
                  </a:lnTo>
                  <a:lnTo>
                    <a:pt x="19989" y="17843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847168" y="1722212"/>
              <a:ext cx="263142" cy="136229"/>
            </a:xfrm>
            <a:prstGeom prst="rect">
              <a:avLst/>
            </a:prstGeom>
          </p:spPr>
        </p:pic>
      </p:grpSp>
      <p:sp>
        <p:nvSpPr>
          <p:cNvPr id="66" name="object 66"/>
          <p:cNvSpPr txBox="1"/>
          <p:nvPr/>
        </p:nvSpPr>
        <p:spPr>
          <a:xfrm>
            <a:off x="986809" y="5499465"/>
            <a:ext cx="99745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Maximus</a:t>
            </a:r>
            <a:r>
              <a:rPr sz="15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utilizes</a:t>
            </a:r>
            <a:r>
              <a:rPr sz="15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a</a:t>
            </a:r>
            <a:r>
              <a:rPr sz="15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quality</a:t>
            </a:r>
            <a:r>
              <a:rPr sz="15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first</a:t>
            </a:r>
            <a:r>
              <a:rPr sz="15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approach</a:t>
            </a:r>
            <a:r>
              <a:rPr sz="1500" spc="-6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5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monitoring</a:t>
            </a:r>
            <a:r>
              <a:rPr sz="15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performance,</a:t>
            </a:r>
            <a:r>
              <a:rPr sz="1500" spc="-7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evaluating</a:t>
            </a:r>
            <a:r>
              <a:rPr sz="15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outcomes,</a:t>
            </a:r>
            <a:r>
              <a:rPr sz="1500" spc="-6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5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improving</a:t>
            </a:r>
            <a:r>
              <a:rPr sz="15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5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quality</a:t>
            </a:r>
            <a:r>
              <a:rPr sz="15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424242"/>
                </a:solidFill>
                <a:latin typeface="Arial"/>
                <a:cs typeface="Arial"/>
              </a:rPr>
              <a:t>of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services</a:t>
            </a:r>
            <a:r>
              <a:rPr sz="15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that</a:t>
            </a:r>
            <a:r>
              <a:rPr sz="15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will enhance</a:t>
            </a:r>
            <a:r>
              <a:rPr sz="15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5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delivery</a:t>
            </a:r>
            <a:r>
              <a:rPr sz="15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of</a:t>
            </a:r>
            <a:r>
              <a:rPr sz="15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5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California</a:t>
            </a:r>
            <a:r>
              <a:rPr sz="15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Connect</a:t>
            </a:r>
            <a:r>
              <a:rPr sz="15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services</a:t>
            </a:r>
            <a:r>
              <a:rPr sz="15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5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better</a:t>
            </a:r>
            <a:r>
              <a:rPr sz="15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serve</a:t>
            </a:r>
            <a:r>
              <a:rPr sz="15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5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424242"/>
                </a:solidFill>
                <a:latin typeface="Arial"/>
                <a:cs typeface="Arial"/>
              </a:rPr>
              <a:t>community.</a:t>
            </a:r>
            <a:endParaRPr sz="1500">
              <a:latin typeface="Arial"/>
              <a:cs typeface="Arial"/>
            </a:endParaRPr>
          </a:p>
        </p:txBody>
      </p:sp>
      <p:sp>
        <p:nvSpPr>
          <p:cNvPr id="67" name="object 6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68" name="object 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59680" y="123304"/>
            <a:ext cx="7332345" cy="6596380"/>
          </a:xfrm>
          <a:custGeom>
            <a:avLst/>
            <a:gdLst/>
            <a:ahLst/>
            <a:cxnLst/>
            <a:rect l="l" t="t" r="r" b="b"/>
            <a:pathLst>
              <a:path w="7332345" h="6596380">
                <a:moveTo>
                  <a:pt x="7332319" y="0"/>
                </a:moveTo>
                <a:lnTo>
                  <a:pt x="0" y="0"/>
                </a:lnTo>
                <a:lnTo>
                  <a:pt x="0" y="6595999"/>
                </a:lnTo>
                <a:lnTo>
                  <a:pt x="7332319" y="6595999"/>
                </a:lnTo>
                <a:lnTo>
                  <a:pt x="7332319" y="0"/>
                </a:lnTo>
                <a:close/>
              </a:path>
            </a:pathLst>
          </a:custGeom>
          <a:solidFill>
            <a:srgbClr val="502D9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 descr="California Connect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207" y="2549223"/>
            <a:ext cx="4101855" cy="141645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170958" y="2466953"/>
            <a:ext cx="5202555" cy="836294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 marR="5080">
              <a:lnSpc>
                <a:spcPts val="3030"/>
              </a:lnSpc>
              <a:spcBef>
                <a:spcPts val="470"/>
              </a:spcBef>
            </a:pPr>
            <a:r>
              <a:rPr dirty="0">
                <a:solidFill>
                  <a:srgbClr val="FFFFFF"/>
                </a:solidFill>
              </a:rPr>
              <a:t>Primary</a:t>
            </a:r>
            <a:r>
              <a:rPr spc="-70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Program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and</a:t>
            </a:r>
            <a:r>
              <a:rPr spc="-50" dirty="0">
                <a:solidFill>
                  <a:srgbClr val="FFFFFF"/>
                </a:solidFill>
              </a:rPr>
              <a:t> </a:t>
            </a:r>
            <a:r>
              <a:rPr spc="-10" dirty="0">
                <a:solidFill>
                  <a:srgbClr val="FFFFFF"/>
                </a:solidFill>
              </a:rPr>
              <a:t>Contract </a:t>
            </a:r>
            <a:r>
              <a:rPr dirty="0">
                <a:solidFill>
                  <a:srgbClr val="FFFFFF"/>
                </a:solidFill>
              </a:rPr>
              <a:t>Administrator</a:t>
            </a:r>
            <a:r>
              <a:rPr spc="-110" dirty="0">
                <a:solidFill>
                  <a:srgbClr val="FFFFFF"/>
                </a:solidFill>
              </a:rPr>
              <a:t> </a:t>
            </a:r>
            <a:r>
              <a:rPr spc="-10" dirty="0">
                <a:solidFill>
                  <a:srgbClr val="FFFFFF"/>
                </a:solidFill>
              </a:rPr>
              <a:t>(PPCA)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170958" y="3260957"/>
            <a:ext cx="4932680" cy="1370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2570" indent="-229870">
              <a:lnSpc>
                <a:spcPts val="2350"/>
              </a:lnSpc>
              <a:spcBef>
                <a:spcPts val="105"/>
              </a:spcBef>
              <a:buClr>
                <a:srgbClr val="9F7EC8"/>
              </a:buClr>
              <a:buFont typeface="Arial"/>
              <a:buChar char="•"/>
              <a:tabLst>
                <a:tab pos="242570" algn="l"/>
              </a:tabLst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Progress</a:t>
            </a:r>
            <a:r>
              <a:rPr sz="20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Review</a:t>
            </a:r>
            <a:endParaRPr sz="2000">
              <a:latin typeface="Arial"/>
              <a:cs typeface="Arial"/>
            </a:endParaRPr>
          </a:p>
          <a:p>
            <a:pPr marL="242570">
              <a:lnSpc>
                <a:spcPts val="2050"/>
              </a:lnSpc>
              <a:tabLst>
                <a:tab pos="525780" algn="l"/>
              </a:tabLst>
            </a:pPr>
            <a:r>
              <a:rPr sz="18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8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Program</a:t>
            </a:r>
            <a:r>
              <a:rPr sz="18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Framework</a:t>
            </a:r>
            <a:endParaRPr sz="1800">
              <a:latin typeface="Arial"/>
              <a:cs typeface="Arial"/>
            </a:endParaRPr>
          </a:p>
          <a:p>
            <a:pPr marL="242570">
              <a:lnSpc>
                <a:spcPts val="2039"/>
              </a:lnSpc>
              <a:tabLst>
                <a:tab pos="525780" algn="l"/>
              </a:tabLst>
            </a:pPr>
            <a:r>
              <a:rPr sz="18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8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Administrative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Policy</a:t>
            </a:r>
            <a:r>
              <a:rPr sz="18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8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Procedures</a:t>
            </a:r>
            <a:endParaRPr sz="1800">
              <a:latin typeface="Arial"/>
              <a:cs typeface="Arial"/>
            </a:endParaRPr>
          </a:p>
          <a:p>
            <a:pPr marL="242570">
              <a:lnSpc>
                <a:spcPts val="2045"/>
              </a:lnSpc>
              <a:tabLst>
                <a:tab pos="525780" algn="l"/>
              </a:tabLst>
            </a:pPr>
            <a:r>
              <a:rPr sz="18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8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Oversight</a:t>
            </a:r>
            <a:r>
              <a:rPr sz="18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800" b="1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Quality</a:t>
            </a:r>
            <a:r>
              <a:rPr sz="18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Assurance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(QA)</a:t>
            </a:r>
            <a:endParaRPr sz="1800">
              <a:latin typeface="Arial"/>
              <a:cs typeface="Arial"/>
            </a:endParaRPr>
          </a:p>
          <a:p>
            <a:pPr marL="242570">
              <a:lnSpc>
                <a:spcPts val="2105"/>
              </a:lnSpc>
              <a:tabLst>
                <a:tab pos="525780" algn="l"/>
              </a:tabLst>
            </a:pPr>
            <a:r>
              <a:rPr sz="18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8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Upcoming</a:t>
            </a:r>
            <a:r>
              <a:rPr sz="18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Priorities</a:t>
            </a:r>
            <a:r>
              <a:rPr sz="18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18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Next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Quarter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8" name="objec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95"/>
              </a:spcBef>
            </a:pPr>
            <a:r>
              <a:rPr dirty="0"/>
              <a:t>PPCA</a:t>
            </a:r>
            <a:r>
              <a:rPr spc="-170" dirty="0"/>
              <a:t> </a:t>
            </a:r>
            <a:r>
              <a:rPr dirty="0"/>
              <a:t>California</a:t>
            </a:r>
            <a:r>
              <a:rPr spc="-80" dirty="0"/>
              <a:t> </a:t>
            </a:r>
            <a:r>
              <a:rPr dirty="0"/>
              <a:t>Connect</a:t>
            </a:r>
            <a:r>
              <a:rPr spc="-60" dirty="0"/>
              <a:t> </a:t>
            </a:r>
            <a:r>
              <a:rPr dirty="0"/>
              <a:t>Program</a:t>
            </a:r>
            <a:r>
              <a:rPr spc="-95" dirty="0"/>
              <a:t> </a:t>
            </a:r>
            <a:r>
              <a:rPr spc="-10" dirty="0"/>
              <a:t>Framework</a:t>
            </a: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44818" y="1145509"/>
            <a:ext cx="9698990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8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PPCA</a:t>
            </a:r>
            <a:r>
              <a:rPr sz="1800" spc="-1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ensured</a:t>
            </a:r>
            <a:r>
              <a:rPr sz="18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that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project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pillars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were established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for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smooth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operation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of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program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across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all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program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contracts.</a:t>
            </a:r>
            <a:r>
              <a:rPr sz="18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This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included: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</a:pPr>
            <a:r>
              <a:rPr sz="1800" dirty="0">
                <a:solidFill>
                  <a:srgbClr val="424242"/>
                </a:solidFill>
                <a:latin typeface="Courier New"/>
                <a:cs typeface="Courier New"/>
              </a:rPr>
              <a:t>o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Project</a:t>
            </a:r>
            <a:r>
              <a:rPr sz="1800" spc="-6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Office</a:t>
            </a:r>
            <a:r>
              <a:rPr sz="1800" spc="-6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(PMO)</a:t>
            </a:r>
            <a:endParaRPr sz="1800">
              <a:latin typeface="Arial"/>
              <a:cs typeface="Arial"/>
            </a:endParaRPr>
          </a:p>
          <a:p>
            <a:pPr marL="1097280" indent="-286385">
              <a:lnSpc>
                <a:spcPct val="100000"/>
              </a:lnSpc>
              <a:buFont typeface="Wingdings"/>
              <a:buChar char=""/>
              <a:tabLst>
                <a:tab pos="1097280" algn="l"/>
              </a:tabLst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Implementing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various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PPCA</a:t>
            </a:r>
            <a:r>
              <a:rPr sz="1800" spc="-114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project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plans</a:t>
            </a:r>
            <a:endParaRPr sz="1800">
              <a:latin typeface="Arial"/>
              <a:cs typeface="Arial"/>
            </a:endParaRPr>
          </a:p>
          <a:p>
            <a:pPr marL="1097280" indent="-286385">
              <a:lnSpc>
                <a:spcPct val="100000"/>
              </a:lnSpc>
              <a:buFont typeface="Wingdings"/>
              <a:buChar char=""/>
              <a:tabLst>
                <a:tab pos="1097280" algn="l"/>
              </a:tabLst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Master</a:t>
            </a:r>
            <a:r>
              <a:rPr sz="18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schedule</a:t>
            </a:r>
            <a:r>
              <a:rPr sz="18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integration</a:t>
            </a:r>
            <a:endParaRPr sz="1800">
              <a:latin typeface="Arial"/>
              <a:cs typeface="Arial"/>
            </a:endParaRPr>
          </a:p>
          <a:p>
            <a:pPr marL="1097280" indent="-286385">
              <a:lnSpc>
                <a:spcPct val="100000"/>
              </a:lnSpc>
              <a:buFont typeface="Wingdings"/>
              <a:buChar char=""/>
              <a:tabLst>
                <a:tab pos="1097280" algn="l"/>
              </a:tabLst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Quality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assurance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findings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(E.G.</a:t>
            </a:r>
            <a:r>
              <a:rPr sz="18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Call</a:t>
            </a:r>
            <a:r>
              <a:rPr sz="18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Calibrations)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  <a:buClr>
                <a:srgbClr val="424242"/>
              </a:buClr>
              <a:buFont typeface="Wingdings"/>
              <a:buChar char=""/>
            </a:pPr>
            <a:endParaRPr sz="18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</a:pPr>
            <a:r>
              <a:rPr sz="1800" dirty="0">
                <a:solidFill>
                  <a:srgbClr val="424242"/>
                </a:solidFill>
                <a:latin typeface="Courier New"/>
                <a:cs typeface="Courier New"/>
              </a:rPr>
              <a:t>o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RAID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–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risks,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action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items,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issues,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 decisions</a:t>
            </a:r>
            <a:endParaRPr sz="1800">
              <a:latin typeface="Arial"/>
              <a:cs typeface="Arial"/>
            </a:endParaRPr>
          </a:p>
          <a:p>
            <a:pPr marL="1097280" marR="645160" indent="-287020">
              <a:lnSpc>
                <a:spcPct val="100000"/>
              </a:lnSpc>
              <a:buFont typeface="Wingdings"/>
              <a:buChar char=""/>
              <a:tabLst>
                <a:tab pos="1097280" algn="l"/>
              </a:tabLst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Overview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8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Vendor</a:t>
            </a:r>
            <a:r>
              <a:rPr sz="18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Partners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on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the</a:t>
            </a:r>
            <a:r>
              <a:rPr sz="18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RAID</a:t>
            </a:r>
            <a:r>
              <a:rPr sz="18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process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8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include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documenting</a:t>
            </a:r>
            <a:r>
              <a:rPr sz="18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and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resolving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program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issues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  <a:buClr>
                <a:srgbClr val="424242"/>
              </a:buClr>
              <a:buFont typeface="Wingdings"/>
              <a:buChar char=""/>
            </a:pPr>
            <a:endParaRPr sz="18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</a:pPr>
            <a:r>
              <a:rPr sz="1800" dirty="0">
                <a:solidFill>
                  <a:srgbClr val="424242"/>
                </a:solidFill>
                <a:latin typeface="Courier New"/>
                <a:cs typeface="Courier New"/>
              </a:rPr>
              <a:t>o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Deliverable</a:t>
            </a:r>
            <a:r>
              <a:rPr sz="18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endParaRPr sz="1800">
              <a:latin typeface="Arial"/>
              <a:cs typeface="Arial"/>
            </a:endParaRPr>
          </a:p>
          <a:p>
            <a:pPr marL="1097280" indent="-286385">
              <a:lnSpc>
                <a:spcPct val="100000"/>
              </a:lnSpc>
              <a:buFont typeface="Wingdings"/>
              <a:buChar char=""/>
              <a:tabLst>
                <a:tab pos="1097280" algn="l"/>
              </a:tabLst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Standard</a:t>
            </a:r>
            <a:r>
              <a:rPr sz="18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operating</a:t>
            </a:r>
            <a:r>
              <a:rPr sz="18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procedures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on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submission,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review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approval</a:t>
            </a:r>
            <a:endParaRPr sz="1800">
              <a:latin typeface="Arial"/>
              <a:cs typeface="Arial"/>
            </a:endParaRPr>
          </a:p>
          <a:p>
            <a:pPr marL="1097280" indent="-286385">
              <a:lnSpc>
                <a:spcPct val="100000"/>
              </a:lnSpc>
              <a:buFont typeface="Wingdings"/>
              <a:buChar char=""/>
              <a:tabLst>
                <a:tab pos="1097280" algn="l"/>
              </a:tabLst>
            </a:pP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Change</a:t>
            </a:r>
            <a:r>
              <a:rPr sz="18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Request</a:t>
            </a:r>
            <a:r>
              <a:rPr sz="18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submissions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8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424242"/>
                </a:solidFill>
                <a:latin typeface="Arial"/>
                <a:cs typeface="Arial"/>
              </a:rPr>
              <a:t>review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PPCA</a:t>
            </a:r>
            <a:r>
              <a:rPr spc="-195" dirty="0"/>
              <a:t> </a:t>
            </a:r>
            <a:r>
              <a:rPr dirty="0"/>
              <a:t>Administrative</a:t>
            </a:r>
            <a:r>
              <a:rPr spc="-80" dirty="0"/>
              <a:t> </a:t>
            </a:r>
            <a:r>
              <a:rPr dirty="0"/>
              <a:t>Policy</a:t>
            </a:r>
            <a:r>
              <a:rPr spc="-55" dirty="0"/>
              <a:t> </a:t>
            </a:r>
            <a:r>
              <a:rPr dirty="0"/>
              <a:t>and</a:t>
            </a:r>
            <a:r>
              <a:rPr spc="-50" dirty="0"/>
              <a:t> </a:t>
            </a:r>
            <a:r>
              <a:rPr spc="-10" dirty="0"/>
              <a:t>Procedures</a:t>
            </a: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96900" y="1157061"/>
            <a:ext cx="10635615" cy="394970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140970">
              <a:lnSpc>
                <a:spcPts val="1939"/>
              </a:lnSpc>
              <a:spcBef>
                <a:spcPts val="345"/>
              </a:spcBef>
            </a:pP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One</a:t>
            </a:r>
            <a:r>
              <a:rPr sz="1800" spc="-4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of</a:t>
            </a:r>
            <a:r>
              <a:rPr sz="1800" spc="-2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the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core</a:t>
            </a:r>
            <a:r>
              <a:rPr sz="1800" spc="-2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responsibilities</a:t>
            </a:r>
            <a:r>
              <a:rPr sz="1800" spc="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of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the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3B3B3A"/>
                </a:solidFill>
                <a:latin typeface="Arial"/>
                <a:cs typeface="Arial"/>
              </a:rPr>
              <a:t>PPCA</a:t>
            </a:r>
            <a:r>
              <a:rPr sz="1800" spc="-114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is</a:t>
            </a:r>
            <a:r>
              <a:rPr sz="1800" spc="-2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to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develop</a:t>
            </a:r>
            <a:r>
              <a:rPr sz="1800" spc="-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policies</a:t>
            </a:r>
            <a:r>
              <a:rPr sz="1800" spc="-1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and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procedures for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each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contract</a:t>
            </a:r>
            <a:r>
              <a:rPr sz="1800" spc="-20" dirty="0">
                <a:solidFill>
                  <a:srgbClr val="3B3B3A"/>
                </a:solidFill>
                <a:latin typeface="Arial"/>
                <a:cs typeface="Arial"/>
              </a:rPr>
              <a:t> that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serves</a:t>
            </a:r>
            <a:r>
              <a:rPr sz="1800" spc="-5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the</a:t>
            </a:r>
            <a:r>
              <a:rPr sz="1800" spc="-3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program.</a:t>
            </a:r>
            <a:r>
              <a:rPr sz="1800" spc="-5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spc="-95" dirty="0">
                <a:solidFill>
                  <a:srgbClr val="3B3B3A"/>
                </a:solidFill>
                <a:latin typeface="Arial"/>
                <a:cs typeface="Arial"/>
              </a:rPr>
              <a:t>To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ensure</a:t>
            </a:r>
            <a:r>
              <a:rPr sz="1800" spc="-2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these</a:t>
            </a:r>
            <a:r>
              <a:rPr sz="1800" spc="-2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policies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and</a:t>
            </a:r>
            <a:r>
              <a:rPr sz="1800" spc="-2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procedures</a:t>
            </a:r>
            <a:r>
              <a:rPr sz="1800" spc="-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are</a:t>
            </a:r>
            <a:r>
              <a:rPr sz="1800" spc="-3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both</a:t>
            </a:r>
            <a:r>
              <a:rPr sz="1800" spc="-3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effective</a:t>
            </a:r>
            <a:r>
              <a:rPr sz="1800" spc="-2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and</a:t>
            </a:r>
            <a:r>
              <a:rPr sz="1800" spc="-4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aligned</a:t>
            </a:r>
            <a:r>
              <a:rPr sz="1800" spc="-1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3B3B3A"/>
                </a:solidFill>
                <a:latin typeface="Arial"/>
                <a:cs typeface="Arial"/>
              </a:rPr>
              <a:t>with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organizational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goals,</a:t>
            </a:r>
            <a:r>
              <a:rPr sz="1800" spc="-3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Maximus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is</a:t>
            </a:r>
            <a:r>
              <a:rPr sz="1800" spc="-4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tackling</a:t>
            </a:r>
            <a:r>
              <a:rPr sz="1800" spc="-4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this</a:t>
            </a:r>
            <a:r>
              <a:rPr sz="1800" spc="-4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responsibility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with</a:t>
            </a:r>
            <a:r>
              <a:rPr sz="1800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three</a:t>
            </a:r>
            <a:r>
              <a:rPr sz="1800" spc="-5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B3B3A"/>
                </a:solidFill>
                <a:latin typeface="Arial"/>
                <a:cs typeface="Arial"/>
              </a:rPr>
              <a:t>guiding</a:t>
            </a:r>
            <a:r>
              <a:rPr sz="1800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3B3B3A"/>
                </a:solidFill>
                <a:latin typeface="Arial"/>
                <a:cs typeface="Arial"/>
              </a:rPr>
              <a:t>principles: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40"/>
              </a:spcBef>
            </a:pPr>
            <a:endParaRPr sz="1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buClr>
                <a:srgbClr val="9F7EC8"/>
              </a:buClr>
              <a:buAutoNum type="arabicPeriod"/>
              <a:tabLst>
                <a:tab pos="354965" algn="l"/>
              </a:tabLst>
            </a:pPr>
            <a:r>
              <a:rPr sz="1800" b="1" dirty="0">
                <a:solidFill>
                  <a:srgbClr val="3B3B3A"/>
                </a:solidFill>
                <a:latin typeface="Arial"/>
                <a:cs typeface="Arial"/>
              </a:rPr>
              <a:t>Consistency</a:t>
            </a:r>
            <a:r>
              <a:rPr sz="1800" b="1" spc="-6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3B3B3A"/>
                </a:solidFill>
                <a:latin typeface="Arial"/>
                <a:cs typeface="Arial"/>
              </a:rPr>
              <a:t>and</a:t>
            </a:r>
            <a:r>
              <a:rPr sz="1800" b="1" spc="-5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3B3B3A"/>
                </a:solidFill>
                <a:latin typeface="Arial"/>
                <a:cs typeface="Arial"/>
              </a:rPr>
              <a:t>Standardization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415"/>
              </a:spcBef>
              <a:tabLst>
                <a:tab pos="641985" algn="l"/>
              </a:tabLst>
            </a:pPr>
            <a:r>
              <a:rPr sz="16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6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Ensuring</a:t>
            </a:r>
            <a:r>
              <a:rPr sz="16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expectations</a:t>
            </a:r>
            <a:r>
              <a:rPr sz="16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are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clear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processes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are</a:t>
            </a:r>
            <a:r>
              <a:rPr sz="16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streamlined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6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buClr>
                <a:srgbClr val="9F7EC8"/>
              </a:buClr>
              <a:buAutoNum type="arabicPeriod" startAt="2"/>
              <a:tabLst>
                <a:tab pos="354965" algn="l"/>
              </a:tabLst>
            </a:pPr>
            <a:r>
              <a:rPr sz="1600" b="1" dirty="0">
                <a:solidFill>
                  <a:srgbClr val="3B3B3A"/>
                </a:solidFill>
                <a:latin typeface="Arial"/>
                <a:cs typeface="Arial"/>
              </a:rPr>
              <a:t>Risk</a:t>
            </a:r>
            <a:r>
              <a:rPr sz="1600" b="1" spc="-3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3B3B3A"/>
                </a:solidFill>
                <a:latin typeface="Arial"/>
                <a:cs typeface="Arial"/>
              </a:rPr>
              <a:t>Management</a:t>
            </a:r>
            <a:r>
              <a:rPr sz="1600" b="1" spc="-2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3B3B3A"/>
                </a:solidFill>
                <a:latin typeface="Arial"/>
                <a:cs typeface="Arial"/>
              </a:rPr>
              <a:t>and</a:t>
            </a:r>
            <a:r>
              <a:rPr sz="1600" b="1" spc="-4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3B3B3A"/>
                </a:solidFill>
                <a:latin typeface="Arial"/>
                <a:cs typeface="Arial"/>
              </a:rPr>
              <a:t>Compliance</a:t>
            </a:r>
            <a:endParaRPr sz="1600">
              <a:latin typeface="Arial"/>
              <a:cs typeface="Arial"/>
            </a:endParaRPr>
          </a:p>
          <a:p>
            <a:pPr marL="641985" marR="10160" indent="-287020">
              <a:lnSpc>
                <a:spcPts val="1730"/>
              </a:lnSpc>
              <a:spcBef>
                <a:spcPts val="625"/>
              </a:spcBef>
              <a:tabLst>
                <a:tab pos="641985" algn="l"/>
              </a:tabLst>
            </a:pPr>
            <a:r>
              <a:rPr sz="16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6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Identifying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potential</a:t>
            </a:r>
            <a:r>
              <a:rPr sz="16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risks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early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implementing</a:t>
            </a:r>
            <a:r>
              <a:rPr sz="16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measures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mitigate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them,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while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ensuring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all</a:t>
            </a:r>
            <a:r>
              <a:rPr sz="16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vendor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partners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adhere</a:t>
            </a:r>
            <a:r>
              <a:rPr sz="16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applicable</a:t>
            </a:r>
            <a:r>
              <a:rPr sz="1600" spc="-6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laws</a:t>
            </a:r>
            <a:r>
              <a:rPr sz="1600" spc="-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regulations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69"/>
              </a:spcBef>
            </a:pPr>
            <a:endParaRPr sz="1600">
              <a:latin typeface="Arial"/>
              <a:cs typeface="Arial"/>
            </a:endParaRPr>
          </a:p>
          <a:p>
            <a:pPr marL="411480" indent="-398780">
              <a:lnSpc>
                <a:spcPct val="100000"/>
              </a:lnSpc>
              <a:buClr>
                <a:srgbClr val="9F7EC8"/>
              </a:buClr>
              <a:buFont typeface="Arial"/>
              <a:buAutoNum type="arabicPeriod" startAt="3"/>
              <a:tabLst>
                <a:tab pos="411480" algn="l"/>
              </a:tabLst>
            </a:pPr>
            <a:r>
              <a:rPr sz="1600" b="1" dirty="0">
                <a:solidFill>
                  <a:srgbClr val="3B3B3A"/>
                </a:solidFill>
                <a:latin typeface="Arial"/>
                <a:cs typeface="Arial"/>
              </a:rPr>
              <a:t>Collaboration</a:t>
            </a:r>
            <a:r>
              <a:rPr sz="1600" b="1" spc="-3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3B3B3A"/>
                </a:solidFill>
                <a:latin typeface="Arial"/>
                <a:cs typeface="Arial"/>
              </a:rPr>
              <a:t>and</a:t>
            </a:r>
            <a:r>
              <a:rPr sz="1600" b="1" spc="-6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3B3B3A"/>
                </a:solidFill>
                <a:latin typeface="Arial"/>
                <a:cs typeface="Arial"/>
              </a:rPr>
              <a:t>Communication</a:t>
            </a:r>
            <a:endParaRPr sz="1600">
              <a:latin typeface="Arial"/>
              <a:cs typeface="Arial"/>
            </a:endParaRPr>
          </a:p>
          <a:p>
            <a:pPr marL="641985" marR="5080" indent="-287020">
              <a:lnSpc>
                <a:spcPts val="1730"/>
              </a:lnSpc>
              <a:spcBef>
                <a:spcPts val="625"/>
              </a:spcBef>
              <a:tabLst>
                <a:tab pos="641985" algn="l"/>
              </a:tabLst>
            </a:pPr>
            <a:r>
              <a:rPr sz="1600" spc="-50" dirty="0">
                <a:solidFill>
                  <a:srgbClr val="9F7EC8"/>
                </a:solidFill>
                <a:latin typeface="Arial"/>
                <a:cs typeface="Arial"/>
              </a:rPr>
              <a:t>−</a:t>
            </a:r>
            <a:r>
              <a:rPr sz="1600" dirty="0">
                <a:solidFill>
                  <a:srgbClr val="9F7EC8"/>
                </a:solidFill>
                <a:latin typeface="Arial"/>
                <a:cs typeface="Arial"/>
              </a:rPr>
              <a:t>	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Establishing</a:t>
            </a:r>
            <a:r>
              <a:rPr sz="1600" spc="-7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clear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communication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channels</a:t>
            </a:r>
            <a:r>
              <a:rPr sz="1600" spc="-5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2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creating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policies</a:t>
            </a:r>
            <a:r>
              <a:rPr sz="1600" spc="-6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that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encourage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collaboration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like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joint</a:t>
            </a:r>
            <a:r>
              <a:rPr sz="1600" spc="-4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problem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solving</a:t>
            </a:r>
            <a:r>
              <a:rPr sz="1600" spc="-6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shared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project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management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tools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to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provide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transparency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into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status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of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deliverables.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PPCA</a:t>
            </a:r>
            <a:r>
              <a:rPr spc="-195" dirty="0"/>
              <a:t> </a:t>
            </a:r>
            <a:r>
              <a:rPr dirty="0"/>
              <a:t>Administrative</a:t>
            </a:r>
            <a:r>
              <a:rPr spc="-105" dirty="0"/>
              <a:t> </a:t>
            </a:r>
            <a:r>
              <a:rPr dirty="0"/>
              <a:t>Policy</a:t>
            </a:r>
            <a:r>
              <a:rPr spc="-65" dirty="0"/>
              <a:t> </a:t>
            </a:r>
            <a:r>
              <a:rPr dirty="0"/>
              <a:t>and</a:t>
            </a:r>
            <a:r>
              <a:rPr spc="-65" dirty="0"/>
              <a:t> </a:t>
            </a:r>
            <a:r>
              <a:rPr dirty="0"/>
              <a:t>Procedures</a:t>
            </a:r>
            <a:r>
              <a:rPr spc="-45" dirty="0"/>
              <a:t> </a:t>
            </a:r>
            <a:r>
              <a:rPr spc="-10" dirty="0"/>
              <a:t>Timeline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583196" y="2527300"/>
          <a:ext cx="3376295" cy="2569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6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1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486409">
                        <a:lnSpc>
                          <a:spcPct val="100000"/>
                        </a:lnSpc>
                      </a:pP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02D91"/>
                    </a:solidFill>
                  </a:tcPr>
                </a:tc>
                <a:tc>
                  <a:txBody>
                    <a:bodyPr/>
                    <a:lstStyle/>
                    <a:p>
                      <a:pPr marL="640715" marR="106045" indent="-52768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Draft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Completion </a:t>
                      </a:r>
                      <a:r>
                        <a:rPr sz="14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Date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02D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Invoicing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6/21/2024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EPC/Contact</a:t>
                      </a:r>
                      <a:r>
                        <a:rPr sz="12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Center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7/1/2024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Field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Operations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7/31/2024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Inventory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Misc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7/1/2024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20" dirty="0">
                          <a:latin typeface="Arial"/>
                          <a:cs typeface="Arial"/>
                        </a:rPr>
                        <a:t>Testing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12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Training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8/30/2024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Marketing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12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Outreach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9/30/2024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1005">
                <a:tc>
                  <a:txBody>
                    <a:bodyPr/>
                    <a:lstStyle/>
                    <a:p>
                      <a:pPr marL="8890" marR="61658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California</a:t>
                      </a:r>
                      <a:r>
                        <a:rPr sz="12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Relay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Services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10/31/2024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Training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12/31/2024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" name="object 4" descr="Policies and Procedures timeline&#10;Training - 12/31/2024&#10;CRS - 10/31/2024&#10;Marketing and outreach - 9/30/2024&#10;Testing and training - 7/1/24&#10;Field Operations - 7/31/24&#10;EPC/Contact Center - 7/1/2024&#10;Invoicing - 6/21/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0494" y="2281237"/>
            <a:ext cx="7180656" cy="3562349"/>
          </a:xfrm>
          <a:prstGeom prst="rect">
            <a:avLst/>
          </a:prstGeom>
        </p:spPr>
      </p:pic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6" name="object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9668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95"/>
              </a:spcBef>
            </a:pPr>
            <a:r>
              <a:rPr dirty="0"/>
              <a:t>PPCA</a:t>
            </a:r>
            <a:r>
              <a:rPr spc="-160" dirty="0"/>
              <a:t> </a:t>
            </a:r>
            <a:r>
              <a:rPr dirty="0"/>
              <a:t>Oversight</a:t>
            </a:r>
            <a:r>
              <a:rPr spc="-70" dirty="0"/>
              <a:t> </a:t>
            </a:r>
            <a:r>
              <a:rPr dirty="0"/>
              <a:t>and</a:t>
            </a:r>
            <a:r>
              <a:rPr spc="-75" dirty="0"/>
              <a:t> </a:t>
            </a:r>
            <a:r>
              <a:rPr dirty="0"/>
              <a:t>Quality</a:t>
            </a:r>
            <a:r>
              <a:rPr spc="-165" dirty="0"/>
              <a:t> </a:t>
            </a:r>
            <a:r>
              <a:rPr spc="-10" dirty="0"/>
              <a:t>Assurance</a:t>
            </a: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284703" y="1372388"/>
            <a:ext cx="10535285" cy="441198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  <a:tabLst>
                <a:tab pos="2615565" algn="l"/>
              </a:tabLst>
            </a:pPr>
            <a:r>
              <a:rPr sz="1800" b="1" dirty="0">
                <a:latin typeface="Arial"/>
                <a:cs typeface="Arial"/>
              </a:rPr>
              <a:t>Equipment</a:t>
            </a:r>
            <a:r>
              <a:rPr sz="1800" b="1" spc="-6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Processing</a:t>
            </a:r>
            <a:r>
              <a:rPr sz="1800" b="1" dirty="0">
                <a:latin typeface="Arial"/>
                <a:cs typeface="Arial"/>
              </a:rPr>
              <a:t>	Center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(EPC)</a:t>
            </a:r>
            <a:endParaRPr sz="18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09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Maximus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onducted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ad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hoc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IVR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testing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4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provided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documented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results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and</a:t>
            </a:r>
            <a:r>
              <a:rPr sz="1600" spc="-2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recommendations</a:t>
            </a:r>
            <a:r>
              <a:rPr sz="1600" spc="-1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for</a:t>
            </a:r>
            <a:r>
              <a:rPr sz="1600" spc="-3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changes</a:t>
            </a:r>
            <a:endParaRPr sz="16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10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Inventory</a:t>
            </a:r>
            <a:r>
              <a:rPr sz="1600" spc="-9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Tracking</a:t>
            </a:r>
            <a:r>
              <a:rPr sz="1600" spc="-90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Modernization</a:t>
            </a:r>
            <a:endParaRPr sz="16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10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System</a:t>
            </a:r>
            <a:r>
              <a:rPr sz="1600" spc="-3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enhancements</a:t>
            </a:r>
            <a:endParaRPr sz="16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00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solidFill>
                  <a:srgbClr val="424242"/>
                </a:solidFill>
                <a:latin typeface="Arial"/>
                <a:cs typeface="Arial"/>
              </a:rPr>
              <a:t>Equipment</a:t>
            </a:r>
            <a:r>
              <a:rPr sz="1600" spc="-55" dirty="0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Arial"/>
                <a:cs typeface="Arial"/>
              </a:rPr>
              <a:t>tracking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95"/>
              </a:spcBef>
              <a:buClr>
                <a:srgbClr val="9F7EC8"/>
              </a:buClr>
              <a:buFont typeface="Arial"/>
              <a:buChar char="•"/>
            </a:pP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Field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Operations</a:t>
            </a:r>
            <a:endParaRPr sz="18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09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Site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visits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ADA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compliance;</a:t>
            </a:r>
            <a:r>
              <a:rPr sz="1600" spc="-5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potential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customer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experience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feedback</a:t>
            </a:r>
            <a:endParaRPr sz="16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10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Attended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open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house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0"/>
              </a:spcBef>
              <a:buClr>
                <a:srgbClr val="9F7EC8"/>
              </a:buClr>
              <a:buFont typeface="Arial"/>
              <a:buChar char="•"/>
            </a:pPr>
            <a:endParaRPr sz="1600" dirty="0">
              <a:latin typeface="Arial"/>
              <a:cs typeface="Arial"/>
            </a:endParaRPr>
          </a:p>
          <a:p>
            <a:pPr marL="76200">
              <a:lnSpc>
                <a:spcPct val="100000"/>
              </a:lnSpc>
            </a:pPr>
            <a:r>
              <a:rPr sz="1800" b="1" dirty="0">
                <a:solidFill>
                  <a:srgbClr val="3B3B3A"/>
                </a:solidFill>
                <a:latin typeface="Arial"/>
                <a:cs typeface="Arial"/>
              </a:rPr>
              <a:t>Marketing</a:t>
            </a:r>
            <a:r>
              <a:rPr sz="1800" b="1" spc="-7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3B3B3A"/>
                </a:solidFill>
                <a:latin typeface="Arial"/>
                <a:cs typeface="Arial"/>
              </a:rPr>
              <a:t>Service</a:t>
            </a:r>
            <a:r>
              <a:rPr sz="1800" b="1" spc="-30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3B3B3A"/>
                </a:solidFill>
                <a:latin typeface="Arial"/>
                <a:cs typeface="Arial"/>
              </a:rPr>
              <a:t>Provider</a:t>
            </a:r>
            <a:endParaRPr sz="18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10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Comprehensive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website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review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branding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and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consistent</a:t>
            </a:r>
            <a:r>
              <a:rPr sz="1600" spc="-5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messaging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0"/>
              </a:spcBef>
              <a:buClr>
                <a:srgbClr val="9F7EC8"/>
              </a:buClr>
              <a:buFont typeface="Arial"/>
              <a:buChar char="•"/>
            </a:pP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20" dirty="0">
                <a:latin typeface="Arial"/>
                <a:cs typeface="Arial"/>
              </a:rPr>
              <a:t>Testing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and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Training</a:t>
            </a:r>
            <a:endParaRPr sz="1800" dirty="0">
              <a:latin typeface="Arial"/>
              <a:cs typeface="Arial"/>
            </a:endParaRPr>
          </a:p>
          <a:p>
            <a:pPr marL="755015" indent="-172720">
              <a:lnSpc>
                <a:spcPct val="100000"/>
              </a:lnSpc>
              <a:spcBef>
                <a:spcPts val="310"/>
              </a:spcBef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Guided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development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of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project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roadmap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9668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95"/>
              </a:spcBef>
            </a:pPr>
            <a:r>
              <a:rPr dirty="0"/>
              <a:t>PPCA</a:t>
            </a:r>
            <a:r>
              <a:rPr spc="-170" dirty="0"/>
              <a:t> </a:t>
            </a:r>
            <a:r>
              <a:rPr dirty="0"/>
              <a:t>Oversight</a:t>
            </a:r>
            <a:r>
              <a:rPr spc="-80" dirty="0"/>
              <a:t> </a:t>
            </a:r>
            <a:r>
              <a:rPr dirty="0"/>
              <a:t>and</a:t>
            </a:r>
            <a:r>
              <a:rPr spc="-85" dirty="0"/>
              <a:t> </a:t>
            </a:r>
            <a:r>
              <a:rPr dirty="0"/>
              <a:t>Quality</a:t>
            </a:r>
            <a:r>
              <a:rPr spc="-170" dirty="0"/>
              <a:t> </a:t>
            </a:r>
            <a:r>
              <a:rPr dirty="0"/>
              <a:t>Assurance</a:t>
            </a:r>
            <a:r>
              <a:rPr spc="-65" dirty="0"/>
              <a:t> </a:t>
            </a:r>
            <a:r>
              <a:rPr spc="-10" dirty="0"/>
              <a:t>Cont.</a:t>
            </a: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06643" y="1881558"/>
            <a:ext cx="10758805" cy="2038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2570" indent="-229870">
              <a:lnSpc>
                <a:spcPct val="100000"/>
              </a:lnSpc>
              <a:spcBef>
                <a:spcPts val="100"/>
              </a:spcBef>
              <a:buClr>
                <a:srgbClr val="9F7EC8"/>
              </a:buClr>
              <a:buFont typeface="Arial"/>
              <a:buChar char="•"/>
              <a:tabLst>
                <a:tab pos="242570" algn="l"/>
              </a:tabLst>
            </a:pPr>
            <a:r>
              <a:rPr sz="1800" b="1" dirty="0">
                <a:solidFill>
                  <a:srgbClr val="3B3B3A"/>
                </a:solidFill>
                <a:latin typeface="Arial"/>
                <a:cs typeface="Arial"/>
              </a:rPr>
              <a:t>All</a:t>
            </a:r>
            <a:r>
              <a:rPr sz="1800" b="1" spc="-15" dirty="0">
                <a:solidFill>
                  <a:srgbClr val="3B3B3A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3B3B3A"/>
                </a:solidFill>
                <a:latin typeface="Arial"/>
                <a:cs typeface="Arial"/>
              </a:rPr>
              <a:t>Contracts: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80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755015" lvl="1" indent="-172720">
              <a:lnSpc>
                <a:spcPct val="100000"/>
              </a:lnSpc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Identified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CPUC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Contract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Manager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top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priorities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each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contract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and</a:t>
            </a:r>
            <a:r>
              <a:rPr sz="1600" spc="-3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California</a:t>
            </a:r>
            <a:r>
              <a:rPr sz="1600" spc="-5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Connect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Program</a:t>
            </a:r>
            <a:endParaRPr sz="16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705"/>
              </a:spcBef>
              <a:buClr>
                <a:srgbClr val="9F7EC8"/>
              </a:buClr>
              <a:buFont typeface="Arial"/>
              <a:buChar char="•"/>
            </a:pPr>
            <a:endParaRPr sz="1600">
              <a:latin typeface="Arial"/>
              <a:cs typeface="Arial"/>
            </a:endParaRPr>
          </a:p>
          <a:p>
            <a:pPr marL="755015" lvl="1" indent="-172720">
              <a:lnSpc>
                <a:spcPct val="100000"/>
              </a:lnSpc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Examined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and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processed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invoices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contractual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compliance</a:t>
            </a:r>
            <a:endParaRPr sz="16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690"/>
              </a:spcBef>
              <a:buClr>
                <a:srgbClr val="9F7EC8"/>
              </a:buClr>
              <a:buFont typeface="Arial"/>
              <a:buChar char="•"/>
            </a:pPr>
            <a:endParaRPr sz="1600">
              <a:latin typeface="Arial"/>
              <a:cs typeface="Arial"/>
            </a:endParaRPr>
          </a:p>
          <a:p>
            <a:pPr marL="755015" lvl="1" indent="-172720">
              <a:lnSpc>
                <a:spcPct val="100000"/>
              </a:lnSpc>
              <a:buClr>
                <a:srgbClr val="9F7EC8"/>
              </a:buClr>
              <a:buChar char="•"/>
              <a:tabLst>
                <a:tab pos="755015" algn="l"/>
              </a:tabLst>
            </a:pPr>
            <a:r>
              <a:rPr sz="1600" dirty="0">
                <a:latin typeface="Arial"/>
                <a:cs typeface="Arial"/>
              </a:rPr>
              <a:t>Analyzed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vendor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deliverables</a:t>
            </a:r>
            <a:r>
              <a:rPr sz="1600" spc="-5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and</a:t>
            </a:r>
            <a:r>
              <a:rPr sz="1600" spc="-3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reports for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contractual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compliance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and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made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recommendations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to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CPUC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95"/>
              </a:spcBef>
            </a:pPr>
            <a:r>
              <a:rPr dirty="0"/>
              <a:t>Upcoming</a:t>
            </a:r>
            <a:r>
              <a:rPr spc="-45" dirty="0"/>
              <a:t> </a:t>
            </a:r>
            <a:r>
              <a:rPr dirty="0"/>
              <a:t>Quarter</a:t>
            </a:r>
            <a:r>
              <a:rPr spc="-55" dirty="0"/>
              <a:t> </a:t>
            </a:r>
            <a:r>
              <a:rPr dirty="0"/>
              <a:t>Priorities</a:t>
            </a:r>
            <a:r>
              <a:rPr spc="-70" dirty="0"/>
              <a:t> </a:t>
            </a:r>
            <a:r>
              <a:rPr dirty="0"/>
              <a:t>for</a:t>
            </a:r>
            <a:r>
              <a:rPr spc="-65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spc="-20" dirty="0"/>
              <a:t>PPCA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7715" y="1205110"/>
            <a:ext cx="9269730" cy="5031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2570" indent="-229870">
              <a:lnSpc>
                <a:spcPct val="100000"/>
              </a:lnSpc>
              <a:spcBef>
                <a:spcPts val="100"/>
              </a:spcBef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Finalize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policies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and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procedures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Establish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policies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and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parameters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ad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hoc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projects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Establish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parameters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use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Revolving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Fund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30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Complete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transition-</a:t>
            </a:r>
            <a:r>
              <a:rPr sz="1800" dirty="0">
                <a:latin typeface="Arial"/>
                <a:cs typeface="Arial"/>
              </a:rPr>
              <a:t>in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California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Relay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Services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(CRS)</a:t>
            </a:r>
            <a:r>
              <a:rPr sz="1800" spc="-10" dirty="0">
                <a:latin typeface="Arial"/>
                <a:cs typeface="Arial"/>
              </a:rPr>
              <a:t> contract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Identify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Voice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Options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activities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and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monitoring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requirements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Support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Enterprise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Resource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Platform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(ERP)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spc="-25" dirty="0">
                <a:latin typeface="Arial"/>
                <a:cs typeface="Arial"/>
              </a:rPr>
              <a:t>RFP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30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Stand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up</a:t>
            </a:r>
            <a:r>
              <a:rPr sz="1800" spc="-10" dirty="0">
                <a:latin typeface="Arial"/>
                <a:cs typeface="Arial"/>
              </a:rPr>
              <a:t> Quality</a:t>
            </a:r>
            <a:r>
              <a:rPr sz="1800" spc="-1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Assurance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process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to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include the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submission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our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QA</a:t>
            </a:r>
            <a:r>
              <a:rPr sz="1800" spc="-1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Findings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Report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Implementation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audit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processes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  <a:buClr>
                <a:srgbClr val="9F7EC8"/>
              </a:buClr>
              <a:buFont typeface="Arial"/>
              <a:buChar char="•"/>
            </a:pPr>
            <a:endParaRPr sz="1800">
              <a:latin typeface="Arial"/>
              <a:cs typeface="Arial"/>
            </a:endParaRPr>
          </a:p>
          <a:p>
            <a:pPr marL="242570" indent="-229870">
              <a:lnSpc>
                <a:spcPct val="100000"/>
              </a:lnSpc>
              <a:spcBef>
                <a:spcPts val="5"/>
              </a:spcBef>
              <a:buClr>
                <a:srgbClr val="9F7EC8"/>
              </a:buClr>
              <a:buChar char="•"/>
              <a:tabLst>
                <a:tab pos="242570" algn="l"/>
              </a:tabLst>
            </a:pPr>
            <a:r>
              <a:rPr sz="1800" dirty="0">
                <a:latin typeface="Arial"/>
                <a:cs typeface="Arial"/>
              </a:rPr>
              <a:t>Continue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project-</a:t>
            </a:r>
            <a:r>
              <a:rPr sz="1800" dirty="0">
                <a:latin typeface="Arial"/>
                <a:cs typeface="Arial"/>
              </a:rPr>
              <a:t>wide synchronization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with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all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Partners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4" name="object 4" descr="California Connect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67355" y="988048"/>
            <a:ext cx="3123251" cy="1252071"/>
          </a:xfrm>
          <a:prstGeom prst="rect">
            <a:avLst/>
          </a:prstGeom>
        </p:spPr>
      </p:pic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California</a:t>
            </a:r>
            <a:r>
              <a:rPr spc="-40" dirty="0"/>
              <a:t> </a:t>
            </a:r>
            <a:r>
              <a:rPr dirty="0"/>
              <a:t>Connect Joint</a:t>
            </a:r>
            <a:r>
              <a:rPr spc="-10" dirty="0"/>
              <a:t> </a:t>
            </a:r>
            <a:r>
              <a:rPr dirty="0"/>
              <a:t>Advisory</a:t>
            </a:r>
            <a:r>
              <a:rPr spc="-35" dirty="0"/>
              <a:t> </a:t>
            </a:r>
            <a:r>
              <a:rPr dirty="0"/>
              <a:t>Committee Meeting</a:t>
            </a:r>
            <a:r>
              <a:rPr spc="-30" dirty="0"/>
              <a:t> </a:t>
            </a:r>
            <a:r>
              <a:rPr dirty="0"/>
              <a:t>September</a:t>
            </a:r>
            <a:r>
              <a:rPr spc="-15" dirty="0"/>
              <a:t> </a:t>
            </a:r>
            <a:r>
              <a:rPr dirty="0"/>
              <a:t>13,</a:t>
            </a:r>
            <a:r>
              <a:rPr spc="-5" dirty="0"/>
              <a:t> </a:t>
            </a:r>
            <a:r>
              <a:rPr spc="-20" dirty="0"/>
              <a:t>2024</a:t>
            </a:r>
          </a:p>
        </p:txBody>
      </p:sp>
      <p:sp>
        <p:nvSpPr>
          <p:cNvPr id="6" name="object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730</Words>
  <Application>Microsoft Office PowerPoint</Application>
  <PresentationFormat>Widescreen</PresentationFormat>
  <Paragraphs>145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Courier New</vt:lpstr>
      <vt:lpstr>Times New Roman</vt:lpstr>
      <vt:lpstr>Wingdings</vt:lpstr>
      <vt:lpstr>Office Theme</vt:lpstr>
      <vt:lpstr>CPUC CALIFORNIA CONNECT PROGRAM</vt:lpstr>
      <vt:lpstr>Role of Maximus as PPCA for California Connect</vt:lpstr>
      <vt:lpstr>Primary Program and Contract Administrator (PPCA)</vt:lpstr>
      <vt:lpstr>PPCA California Connect Program Framework</vt:lpstr>
      <vt:lpstr>PPCA Administrative Policy and Procedures</vt:lpstr>
      <vt:lpstr>PPCA Administrative Policy and Procedures Timeline</vt:lpstr>
      <vt:lpstr>PPCA Oversight and Quality Assurance</vt:lpstr>
      <vt:lpstr>PPCA Oversight and Quality Assurance Cont.</vt:lpstr>
      <vt:lpstr>Upcoming Quarter Priorities for the PPCA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user reference</dc:title>
  <cp:lastModifiedBy>Matthew Reinig</cp:lastModifiedBy>
  <cp:revision>1</cp:revision>
  <dcterms:created xsi:type="dcterms:W3CDTF">2024-09-09T20:55:43Z</dcterms:created>
  <dcterms:modified xsi:type="dcterms:W3CDTF">2024-09-09T21:06:33Z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0x010100298F8003E6B66E4D83643F2144D4222F</vt:lpwstr>
  </property>
  <property fmtid="{D5CDD505-2E9C-101B-9397-08002B2CF9AE}" pid="3" name="Created">
    <vt:filetime>2024-09-05T00:00:00Z</vt:filetime>
  </property>
  <property fmtid="{D5CDD505-2E9C-101B-9397-08002B2CF9AE}" pid="4" name="Creator">
    <vt:lpwstr>Acrobat PDFMaker 24 for PowerPoint</vt:lpwstr>
  </property>
  <property fmtid="{D5CDD505-2E9C-101B-9397-08002B2CF9AE}" pid="5" name="LastSaved">
    <vt:filetime>2024-09-09T00:00:00Z</vt:filetime>
  </property>
  <property fmtid="{D5CDD505-2E9C-101B-9397-08002B2CF9AE}" pid="6" name="MS Version">
    <vt:lpwstr>1.0.1</vt:lpwstr>
  </property>
  <property fmtid="{D5CDD505-2E9C-101B-9397-08002B2CF9AE}" pid="7" name="Producer">
    <vt:lpwstr>Adobe PDF Library 24.3.86</vt:lpwstr>
  </property>
  <property fmtid="{D5CDD505-2E9C-101B-9397-08002B2CF9AE}" pid="8" name="TemplafyFromBlank">
    <vt:lpwstr>Yes</vt:lpwstr>
  </property>
  <property fmtid="{D5CDD505-2E9C-101B-9397-08002B2CF9AE}" pid="9" name="TemplafyTemplateId">
    <vt:lpwstr>755958413628014716</vt:lpwstr>
  </property>
  <property fmtid="{D5CDD505-2E9C-101B-9397-08002B2CF9AE}" pid="10" name="TemplafyTenantId">
    <vt:lpwstr>maximus</vt:lpwstr>
  </property>
  <property fmtid="{D5CDD505-2E9C-101B-9397-08002B2CF9AE}" pid="11" name="TemplafyTimeStamp">
    <vt:lpwstr>2023-10-16T13:52:24</vt:lpwstr>
  </property>
  <property fmtid="{D5CDD505-2E9C-101B-9397-08002B2CF9AE}" pid="12" name="TemplafyUserProfileId">
    <vt:lpwstr>637878326899806803</vt:lpwstr>
  </property>
</Properties>
</file>