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72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nig, Matthew" userId="4f7e3dc0-7604-458b-a67a-25f560fd0e08" providerId="ADAL" clId="{00097D69-C416-46BC-A585-5AF8B7E7AB31}"/>
    <pc:docChg chg="delSld modSld">
      <pc:chgData name="Reinig, Matthew" userId="4f7e3dc0-7604-458b-a67a-25f560fd0e08" providerId="ADAL" clId="{00097D69-C416-46BC-A585-5AF8B7E7AB31}" dt="2024-09-09T20:51:20.017" v="610" actId="47"/>
      <pc:docMkLst>
        <pc:docMk/>
      </pc:docMkLst>
      <pc:sldChg chg="modSp mod">
        <pc:chgData name="Reinig, Matthew" userId="4f7e3dc0-7604-458b-a67a-25f560fd0e08" providerId="ADAL" clId="{00097D69-C416-46BC-A585-5AF8B7E7AB31}" dt="2024-09-09T20:45:10.220" v="7" actId="962"/>
        <pc:sldMkLst>
          <pc:docMk/>
          <pc:sldMk cId="0" sldId="257"/>
        </pc:sldMkLst>
        <pc:picChg chg="mod">
          <ac:chgData name="Reinig, Matthew" userId="4f7e3dc0-7604-458b-a67a-25f560fd0e08" providerId="ADAL" clId="{00097D69-C416-46BC-A585-5AF8B7E7AB31}" dt="2024-09-09T20:45:10.220" v="7" actId="962"/>
          <ac:picMkLst>
            <pc:docMk/>
            <pc:sldMk cId="0" sldId="257"/>
            <ac:picMk id="2" creationId="{00000000-0000-0000-0000-000000000000}"/>
          </ac:picMkLst>
        </pc:picChg>
      </pc:sldChg>
      <pc:sldChg chg="modSp mod">
        <pc:chgData name="Reinig, Matthew" userId="4f7e3dc0-7604-458b-a67a-25f560fd0e08" providerId="ADAL" clId="{00097D69-C416-46BC-A585-5AF8B7E7AB31}" dt="2024-09-09T20:46:16.935" v="143" actId="962"/>
        <pc:sldMkLst>
          <pc:docMk/>
          <pc:sldMk cId="0" sldId="259"/>
        </pc:sldMkLst>
        <pc:picChg chg="mod">
          <ac:chgData name="Reinig, Matthew" userId="4f7e3dc0-7604-458b-a67a-25f560fd0e08" providerId="ADAL" clId="{00097D69-C416-46BC-A585-5AF8B7E7AB31}" dt="2024-09-09T20:46:16.935" v="143" actId="962"/>
          <ac:picMkLst>
            <pc:docMk/>
            <pc:sldMk cId="0" sldId="259"/>
            <ac:picMk id="2" creationId="{00000000-0000-0000-0000-000000000000}"/>
          </ac:picMkLst>
        </pc:picChg>
      </pc:sldChg>
      <pc:sldChg chg="modSp mod">
        <pc:chgData name="Reinig, Matthew" userId="4f7e3dc0-7604-458b-a67a-25f560fd0e08" providerId="ADAL" clId="{00097D69-C416-46BC-A585-5AF8B7E7AB31}" dt="2024-09-09T20:48:07.012" v="375" actId="962"/>
        <pc:sldMkLst>
          <pc:docMk/>
          <pc:sldMk cId="0" sldId="260"/>
        </pc:sldMkLst>
        <pc:picChg chg="mod">
          <ac:chgData name="Reinig, Matthew" userId="4f7e3dc0-7604-458b-a67a-25f560fd0e08" providerId="ADAL" clId="{00097D69-C416-46BC-A585-5AF8B7E7AB31}" dt="2024-09-09T20:48:07.012" v="375" actId="962"/>
          <ac:picMkLst>
            <pc:docMk/>
            <pc:sldMk cId="0" sldId="260"/>
            <ac:picMk id="2" creationId="{00000000-0000-0000-0000-000000000000}"/>
          </ac:picMkLst>
        </pc:picChg>
      </pc:sldChg>
      <pc:sldChg chg="modSp mod">
        <pc:chgData name="Reinig, Matthew" userId="4f7e3dc0-7604-458b-a67a-25f560fd0e08" providerId="ADAL" clId="{00097D69-C416-46BC-A585-5AF8B7E7AB31}" dt="2024-09-09T20:51:03.325" v="609" actId="962"/>
        <pc:sldMkLst>
          <pc:docMk/>
          <pc:sldMk cId="0" sldId="261"/>
        </pc:sldMkLst>
        <pc:picChg chg="mod">
          <ac:chgData name="Reinig, Matthew" userId="4f7e3dc0-7604-458b-a67a-25f560fd0e08" providerId="ADAL" clId="{00097D69-C416-46BC-A585-5AF8B7E7AB31}" dt="2024-09-09T20:51:03.325" v="609" actId="962"/>
          <ac:picMkLst>
            <pc:docMk/>
            <pc:sldMk cId="0" sldId="261"/>
            <ac:picMk id="2" creationId="{00000000-0000-0000-0000-000000000000}"/>
          </ac:picMkLst>
        </pc:picChg>
      </pc:sldChg>
      <pc:sldChg chg="del">
        <pc:chgData name="Reinig, Matthew" userId="4f7e3dc0-7604-458b-a67a-25f560fd0e08" providerId="ADAL" clId="{00097D69-C416-46BC-A585-5AF8B7E7AB31}" dt="2024-09-09T20:51:20.017" v="610" actId="47"/>
        <pc:sldMkLst>
          <pc:docMk/>
          <pc:sldMk cId="0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8000" cy="10286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708054" y="3370892"/>
            <a:ext cx="5686425" cy="1461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5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047"/>
            <a:ext cx="18288000" cy="1028090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15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90600" y="690128"/>
            <a:ext cx="15702915" cy="1043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1" i="0">
                <a:solidFill>
                  <a:srgbClr val="002F64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58029" y="2274138"/>
            <a:ext cx="11441430" cy="3892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5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ts val="5645"/>
              </a:lnSpc>
              <a:spcBef>
                <a:spcPts val="114"/>
              </a:spcBef>
            </a:pPr>
            <a:r>
              <a:rPr sz="4850" spc="-165" dirty="0"/>
              <a:t>July</a:t>
            </a:r>
            <a:r>
              <a:rPr sz="4850" spc="-420" dirty="0"/>
              <a:t> </a:t>
            </a:r>
            <a:r>
              <a:rPr sz="4850" spc="-20" dirty="0"/>
              <a:t>2024</a:t>
            </a:r>
            <a:endParaRPr sz="4850"/>
          </a:p>
          <a:p>
            <a:pPr algn="ctr">
              <a:lnSpc>
                <a:spcPts val="5645"/>
              </a:lnSpc>
            </a:pPr>
            <a:r>
              <a:rPr sz="4850" spc="-45" dirty="0"/>
              <a:t>Field</a:t>
            </a:r>
            <a:r>
              <a:rPr sz="4850" spc="-385" dirty="0"/>
              <a:t> </a:t>
            </a:r>
            <a:r>
              <a:rPr sz="4850" spc="-70" dirty="0"/>
              <a:t>Operations</a:t>
            </a:r>
            <a:r>
              <a:rPr sz="4850" spc="-385" dirty="0"/>
              <a:t> </a:t>
            </a:r>
            <a:r>
              <a:rPr sz="4850" spc="-10" dirty="0"/>
              <a:t>Update</a:t>
            </a:r>
            <a:endParaRPr sz="4850"/>
          </a:p>
        </p:txBody>
      </p:sp>
      <p:sp>
        <p:nvSpPr>
          <p:cNvPr id="3" name="object 3"/>
          <p:cNvSpPr txBox="1"/>
          <p:nvPr/>
        </p:nvSpPr>
        <p:spPr>
          <a:xfrm>
            <a:off x="6253112" y="9462111"/>
            <a:ext cx="5781675" cy="6470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050" b="1" spc="-355" dirty="0">
                <a:solidFill>
                  <a:srgbClr val="002F64"/>
                </a:solidFill>
                <a:latin typeface="Arial Narrow"/>
                <a:cs typeface="Arial Narrow"/>
              </a:rPr>
              <a:t>CSD</a:t>
            </a:r>
            <a:r>
              <a:rPr sz="4050" b="1" spc="-315" dirty="0">
                <a:solidFill>
                  <a:srgbClr val="002F64"/>
                </a:solidFill>
                <a:latin typeface="Arial Narrow"/>
                <a:cs typeface="Arial Narrow"/>
              </a:rPr>
              <a:t> </a:t>
            </a:r>
            <a:r>
              <a:rPr sz="4050" b="1" spc="-25" dirty="0">
                <a:solidFill>
                  <a:srgbClr val="002F64"/>
                </a:solidFill>
                <a:latin typeface="Arial Narrow"/>
                <a:cs typeface="Arial Narrow"/>
              </a:rPr>
              <a:t>Field</a:t>
            </a:r>
            <a:r>
              <a:rPr sz="4050" b="1" spc="-310" dirty="0">
                <a:solidFill>
                  <a:srgbClr val="002F64"/>
                </a:solidFill>
                <a:latin typeface="Arial Narrow"/>
                <a:cs typeface="Arial Narrow"/>
              </a:rPr>
              <a:t> </a:t>
            </a:r>
            <a:r>
              <a:rPr sz="4050" b="1" spc="-45" dirty="0">
                <a:solidFill>
                  <a:srgbClr val="002F64"/>
                </a:solidFill>
                <a:latin typeface="Arial Narrow"/>
                <a:cs typeface="Arial Narrow"/>
              </a:rPr>
              <a:t>Operations</a:t>
            </a:r>
            <a:r>
              <a:rPr sz="4050" b="1" spc="-310" dirty="0">
                <a:solidFill>
                  <a:srgbClr val="002F64"/>
                </a:solidFill>
                <a:latin typeface="Arial Narrow"/>
                <a:cs typeface="Arial Narrow"/>
              </a:rPr>
              <a:t> </a:t>
            </a:r>
            <a:r>
              <a:rPr sz="4050" b="1" spc="-40" dirty="0">
                <a:solidFill>
                  <a:srgbClr val="002F64"/>
                </a:solidFill>
                <a:latin typeface="Arial Narrow"/>
                <a:cs typeface="Arial Narrow"/>
              </a:rPr>
              <a:t>Updates</a:t>
            </a:r>
            <a:endParaRPr sz="405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Date, Year, Month, Location, Number of Customers, Percentage&#10;2024, July, Sacramento, 33, 18%&#10;2024, July, Fresno, 31,17%&#10;2024, July, Berkeley, 25, 14%&#10;2024, July, San Diego , 24, 13%&#10;2024, July, Orange, 23, 13%&#10;2024, July, Glendale, 20, 11%&#10;2024, July, Riverside, 19, 11%&#10;2024, July, Redding, 5, 3%&#10;Total customers: 18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71"/>
            <a:ext cx="18288000" cy="1027785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6000" y="765690"/>
            <a:ext cx="5506720" cy="9683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California</a:t>
            </a:r>
            <a:r>
              <a:rPr spc="-560" dirty="0"/>
              <a:t> </a:t>
            </a:r>
            <a:r>
              <a:rPr spc="-150" dirty="0"/>
              <a:t>Connect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39981" y="1713977"/>
            <a:ext cx="16548735" cy="2437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15199"/>
              </a:lnSpc>
              <a:spcBef>
                <a:spcPts val="100"/>
              </a:spcBef>
            </a:pP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CSD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officially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started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60" dirty="0">
                <a:solidFill>
                  <a:srgbClr val="002F64"/>
                </a:solidFill>
                <a:latin typeface="Lucida Sans"/>
                <a:cs typeface="Lucida Sans"/>
              </a:rPr>
              <a:t>Field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5" dirty="0">
                <a:solidFill>
                  <a:srgbClr val="002F64"/>
                </a:solidFill>
                <a:latin typeface="Lucida Sans"/>
                <a:cs typeface="Lucida Sans"/>
              </a:rPr>
              <a:t>Operation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5" dirty="0">
                <a:solidFill>
                  <a:srgbClr val="002F64"/>
                </a:solidFill>
                <a:latin typeface="Lucida Sans"/>
                <a:cs typeface="Lucida Sans"/>
              </a:rPr>
              <a:t>services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as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of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5" dirty="0">
                <a:solidFill>
                  <a:srgbClr val="002F64"/>
                </a:solidFill>
                <a:latin typeface="Lucida Sans"/>
                <a:cs typeface="Lucida Sans"/>
              </a:rPr>
              <a:t>July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30" dirty="0">
                <a:solidFill>
                  <a:srgbClr val="002F64"/>
                </a:solidFill>
                <a:latin typeface="Lucida Sans"/>
                <a:cs typeface="Lucida Sans"/>
              </a:rPr>
              <a:t>1st.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The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0" dirty="0">
                <a:solidFill>
                  <a:srgbClr val="002F64"/>
                </a:solidFill>
                <a:latin typeface="Lucida Sans"/>
                <a:cs typeface="Lucida Sans"/>
              </a:rPr>
              <a:t>Service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Centers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officially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5" dirty="0">
                <a:solidFill>
                  <a:srgbClr val="002F64"/>
                </a:solidFill>
                <a:latin typeface="Lucida Sans"/>
                <a:cs typeface="Lucida Sans"/>
              </a:rPr>
              <a:t>opened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5" dirty="0">
                <a:solidFill>
                  <a:srgbClr val="002F64"/>
                </a:solidFill>
                <a:latin typeface="Lucida Sans"/>
                <a:cs typeface="Lucida Sans"/>
              </a:rPr>
              <a:t>on July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8th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5" dirty="0">
                <a:solidFill>
                  <a:srgbClr val="002F64"/>
                </a:solidFill>
                <a:latin typeface="Lucida Sans"/>
                <a:cs typeface="Lucida Sans"/>
              </a:rPr>
              <a:t>after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0" dirty="0">
                <a:solidFill>
                  <a:srgbClr val="002F64"/>
                </a:solidFill>
                <a:latin typeface="Lucida Sans"/>
                <a:cs typeface="Lucida Sans"/>
              </a:rPr>
              <a:t>training.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There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0" dirty="0">
                <a:solidFill>
                  <a:srgbClr val="002F64"/>
                </a:solidFill>
                <a:latin typeface="Lucida Sans"/>
                <a:cs typeface="Lucida Sans"/>
              </a:rPr>
              <a:t>was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a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5" dirty="0">
                <a:solidFill>
                  <a:srgbClr val="002F64"/>
                </a:solidFill>
                <a:latin typeface="Lucida Sans"/>
                <a:cs typeface="Lucida Sans"/>
              </a:rPr>
              <a:t>reduction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of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outreach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in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the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months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of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70" dirty="0">
                <a:solidFill>
                  <a:srgbClr val="002F64"/>
                </a:solidFill>
                <a:latin typeface="Lucida Sans"/>
                <a:cs typeface="Lucida Sans"/>
              </a:rPr>
              <a:t>May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and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June.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5" dirty="0">
                <a:solidFill>
                  <a:srgbClr val="002F64"/>
                </a:solidFill>
                <a:latin typeface="Lucida Sans"/>
                <a:cs typeface="Lucida Sans"/>
              </a:rPr>
              <a:t>July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numbers are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lower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than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average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as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a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0" dirty="0">
                <a:solidFill>
                  <a:srgbClr val="002F64"/>
                </a:solidFill>
                <a:latin typeface="Lucida Sans"/>
                <a:cs typeface="Lucida Sans"/>
              </a:rPr>
              <a:t>result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of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that.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80" dirty="0">
                <a:solidFill>
                  <a:srgbClr val="002F64"/>
                </a:solidFill>
                <a:latin typeface="Lucida Sans"/>
                <a:cs typeface="Lucida Sans"/>
              </a:rPr>
              <a:t>This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5" dirty="0">
                <a:solidFill>
                  <a:srgbClr val="002F64"/>
                </a:solidFill>
                <a:latin typeface="Lucida Sans"/>
                <a:cs typeface="Lucida Sans"/>
              </a:rPr>
              <a:t>trend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60" dirty="0">
                <a:solidFill>
                  <a:srgbClr val="002F64"/>
                </a:solidFill>
                <a:latin typeface="Lucida Sans"/>
                <a:cs typeface="Lucida Sans"/>
              </a:rPr>
              <a:t>will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0" dirty="0">
                <a:solidFill>
                  <a:srgbClr val="002F64"/>
                </a:solidFill>
                <a:latin typeface="Lucida Sans"/>
                <a:cs typeface="Lucida Sans"/>
              </a:rPr>
              <a:t>continue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65" dirty="0">
                <a:solidFill>
                  <a:srgbClr val="002F64"/>
                </a:solidFill>
                <a:latin typeface="Lucida Sans"/>
                <a:cs typeface="Lucida Sans"/>
              </a:rPr>
              <a:t>through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August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as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outreach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5" dirty="0">
                <a:solidFill>
                  <a:srgbClr val="002F64"/>
                </a:solidFill>
                <a:latin typeface="Lucida Sans"/>
                <a:cs typeface="Lucida Sans"/>
              </a:rPr>
              <a:t>was </a:t>
            </a:r>
            <a:r>
              <a:rPr sz="2550" b="1" spc="-45" dirty="0">
                <a:solidFill>
                  <a:srgbClr val="002F64"/>
                </a:solidFill>
                <a:latin typeface="Lucida Sans"/>
                <a:cs typeface="Lucida Sans"/>
              </a:rPr>
              <a:t>kept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to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a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minimum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5" dirty="0">
                <a:solidFill>
                  <a:srgbClr val="002F64"/>
                </a:solidFill>
                <a:latin typeface="Lucida Sans"/>
                <a:cs typeface="Lucida Sans"/>
              </a:rPr>
              <a:t>while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the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5" dirty="0">
                <a:solidFill>
                  <a:srgbClr val="002F64"/>
                </a:solidFill>
                <a:latin typeface="Lucida Sans"/>
                <a:cs typeface="Lucida Sans"/>
              </a:rPr>
              <a:t>Marketing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and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0" dirty="0">
                <a:solidFill>
                  <a:srgbClr val="002F64"/>
                </a:solidFill>
                <a:latin typeface="Lucida Sans"/>
                <a:cs typeface="Lucida Sans"/>
              </a:rPr>
              <a:t>Outreach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0" dirty="0">
                <a:solidFill>
                  <a:srgbClr val="002F64"/>
                </a:solidFill>
                <a:latin typeface="Lucida Sans"/>
                <a:cs typeface="Lucida Sans"/>
              </a:rPr>
              <a:t>contract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0" dirty="0">
                <a:solidFill>
                  <a:srgbClr val="002F64"/>
                </a:solidFill>
                <a:latin typeface="Lucida Sans"/>
                <a:cs typeface="Lucida Sans"/>
              </a:rPr>
              <a:t>was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5" dirty="0">
                <a:solidFill>
                  <a:srgbClr val="002F64"/>
                </a:solidFill>
                <a:latin typeface="Lucida Sans"/>
                <a:cs typeface="Lucida Sans"/>
              </a:rPr>
              <a:t>not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yet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awarded.</a:t>
            </a:r>
            <a:endParaRPr sz="2550">
              <a:latin typeface="Lucida Sans"/>
              <a:cs typeface="Lucida Sans"/>
            </a:endParaRPr>
          </a:p>
          <a:p>
            <a:pPr marL="59690" algn="ctr">
              <a:lnSpc>
                <a:spcPct val="100000"/>
              </a:lnSpc>
              <a:spcBef>
                <a:spcPts val="1110"/>
              </a:spcBef>
            </a:pPr>
            <a:r>
              <a:rPr sz="3150" b="1" spc="-30" dirty="0">
                <a:solidFill>
                  <a:srgbClr val="002F64"/>
                </a:solidFill>
                <a:latin typeface="Lucida Sans"/>
                <a:cs typeface="Lucida Sans"/>
              </a:rPr>
              <a:t>July</a:t>
            </a:r>
            <a:r>
              <a:rPr sz="3150" b="1" spc="-21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3150" b="1" dirty="0">
                <a:solidFill>
                  <a:srgbClr val="002F64"/>
                </a:solidFill>
                <a:latin typeface="Lucida Sans"/>
                <a:cs typeface="Lucida Sans"/>
              </a:rPr>
              <a:t>2024</a:t>
            </a:r>
            <a:r>
              <a:rPr sz="3150" b="1" spc="-204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3150" b="1" spc="-20" dirty="0">
                <a:solidFill>
                  <a:srgbClr val="002F64"/>
                </a:solidFill>
                <a:latin typeface="Lucida Sans"/>
                <a:cs typeface="Lucida Sans"/>
              </a:rPr>
              <a:t>Service</a:t>
            </a:r>
            <a:r>
              <a:rPr sz="3150" b="1" spc="-204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3150" b="1" spc="-35" dirty="0">
                <a:solidFill>
                  <a:srgbClr val="002F64"/>
                </a:solidFill>
                <a:latin typeface="Lucida Sans"/>
                <a:cs typeface="Lucida Sans"/>
              </a:rPr>
              <a:t>Center</a:t>
            </a:r>
            <a:r>
              <a:rPr sz="3150" b="1" spc="-204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3150" b="1" spc="-10" dirty="0">
                <a:solidFill>
                  <a:srgbClr val="002F64"/>
                </a:solidFill>
                <a:latin typeface="Lucida Sans"/>
                <a:cs typeface="Lucida Sans"/>
              </a:rPr>
              <a:t>Visits</a:t>
            </a:r>
            <a:endParaRPr sz="3150">
              <a:latin typeface="Lucida Sans"/>
              <a:cs typeface="Lucida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16000" y="765690"/>
            <a:ext cx="5506720" cy="9683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California</a:t>
            </a:r>
            <a:r>
              <a:rPr spc="-560" dirty="0"/>
              <a:t> </a:t>
            </a:r>
            <a:r>
              <a:rPr spc="-150" dirty="0"/>
              <a:t>Connect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92550" y="987349"/>
            <a:ext cx="1837689" cy="6115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850" b="1" spc="135" dirty="0">
                <a:solidFill>
                  <a:srgbClr val="046B99"/>
                </a:solidFill>
                <a:latin typeface="Calibri"/>
                <a:cs typeface="Calibri"/>
              </a:rPr>
              <a:t>Training</a:t>
            </a:r>
            <a:endParaRPr sz="38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13184" y="3103592"/>
            <a:ext cx="13914119" cy="399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74295" algn="ctr">
              <a:lnSpc>
                <a:spcPct val="100000"/>
              </a:lnSpc>
              <a:spcBef>
                <a:spcPts val="100"/>
              </a:spcBef>
            </a:pP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Most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of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the</a:t>
            </a:r>
            <a:r>
              <a:rPr sz="2550" b="1" spc="-14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60" dirty="0">
                <a:solidFill>
                  <a:srgbClr val="002F64"/>
                </a:solidFill>
                <a:latin typeface="Lucida Sans"/>
                <a:cs typeface="Lucida Sans"/>
              </a:rPr>
              <a:t>Field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5" dirty="0">
                <a:solidFill>
                  <a:srgbClr val="002F64"/>
                </a:solidFill>
                <a:latin typeface="Lucida Sans"/>
                <a:cs typeface="Lucida Sans"/>
              </a:rPr>
              <a:t>Operations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staff</a:t>
            </a:r>
            <a:r>
              <a:rPr sz="2550" b="1" spc="-14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began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work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with</a:t>
            </a:r>
            <a:r>
              <a:rPr sz="2550" b="1" spc="-14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CSD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in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July.</a:t>
            </a:r>
            <a:endParaRPr sz="2550">
              <a:latin typeface="Lucida Sans"/>
              <a:cs typeface="Lucida Sans"/>
            </a:endParaRPr>
          </a:p>
          <a:p>
            <a:pPr>
              <a:lnSpc>
                <a:spcPct val="100000"/>
              </a:lnSpc>
              <a:spcBef>
                <a:spcPts val="520"/>
              </a:spcBef>
            </a:pPr>
            <a:endParaRPr sz="2550">
              <a:latin typeface="Lucida Sans"/>
              <a:cs typeface="Lucida Sans"/>
            </a:endParaRPr>
          </a:p>
          <a:p>
            <a:pPr marL="299085" marR="291465" indent="-635" algn="ctr">
              <a:lnSpc>
                <a:spcPct val="115199"/>
              </a:lnSpc>
            </a:pP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The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60" dirty="0">
                <a:solidFill>
                  <a:srgbClr val="002F64"/>
                </a:solidFill>
                <a:latin typeface="Lucida Sans"/>
                <a:cs typeface="Lucida Sans"/>
              </a:rPr>
              <a:t>month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of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5" dirty="0">
                <a:solidFill>
                  <a:srgbClr val="002F64"/>
                </a:solidFill>
                <a:latin typeface="Lucida Sans"/>
                <a:cs typeface="Lucida Sans"/>
              </a:rPr>
              <a:t>July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0" dirty="0">
                <a:solidFill>
                  <a:srgbClr val="002F64"/>
                </a:solidFill>
                <a:latin typeface="Lucida Sans"/>
                <a:cs typeface="Lucida Sans"/>
              </a:rPr>
              <a:t>was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5" dirty="0">
                <a:solidFill>
                  <a:srgbClr val="002F64"/>
                </a:solidFill>
                <a:latin typeface="Lucida Sans"/>
                <a:cs typeface="Lucida Sans"/>
              </a:rPr>
              <a:t>focused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on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training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with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5" dirty="0">
                <a:solidFill>
                  <a:srgbClr val="002F64"/>
                </a:solidFill>
                <a:latin typeface="Lucida Sans"/>
                <a:cs typeface="Lucida Sans"/>
              </a:rPr>
              <a:t>an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5" dirty="0">
                <a:solidFill>
                  <a:srgbClr val="002F64"/>
                </a:solidFill>
                <a:latin typeface="Lucida Sans"/>
                <a:cs typeface="Lucida Sans"/>
              </a:rPr>
              <a:t>intensive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60" dirty="0">
                <a:solidFill>
                  <a:srgbClr val="002F64"/>
                </a:solidFill>
                <a:latin typeface="Lucida Sans"/>
                <a:cs typeface="Lucida Sans"/>
              </a:rPr>
              <a:t>first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5" dirty="0">
                <a:solidFill>
                  <a:srgbClr val="002F64"/>
                </a:solidFill>
                <a:latin typeface="Lucida Sans"/>
                <a:cs typeface="Lucida Sans"/>
              </a:rPr>
              <a:t>week</a:t>
            </a:r>
            <a:r>
              <a:rPr sz="2550" b="1" spc="-15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of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training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focusing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on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the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0" dirty="0">
                <a:solidFill>
                  <a:srgbClr val="002F64"/>
                </a:solidFill>
                <a:latin typeface="Lucida Sans"/>
                <a:cs typeface="Lucida Sans"/>
              </a:rPr>
              <a:t>database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and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5" dirty="0">
                <a:solidFill>
                  <a:srgbClr val="002F64"/>
                </a:solidFill>
                <a:latin typeface="Lucida Sans"/>
                <a:cs typeface="Lucida Sans"/>
              </a:rPr>
              <a:t>introduction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to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equipment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and</a:t>
            </a:r>
            <a:r>
              <a:rPr sz="2550" b="1" spc="-14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65" dirty="0">
                <a:solidFill>
                  <a:srgbClr val="002F64"/>
                </a:solidFill>
                <a:latin typeface="Lucida Sans"/>
                <a:cs typeface="Lucida Sans"/>
              </a:rPr>
              <a:t>assessing</a:t>
            </a:r>
            <a:r>
              <a:rPr sz="2550" b="1" spc="-15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customers.</a:t>
            </a:r>
            <a:endParaRPr sz="2550">
              <a:latin typeface="Lucida Sans"/>
              <a:cs typeface="Lucida Sans"/>
            </a:endParaRPr>
          </a:p>
          <a:p>
            <a:pPr marL="80010" marR="72390" algn="ctr">
              <a:lnSpc>
                <a:spcPct val="115199"/>
              </a:lnSpc>
            </a:pPr>
            <a:r>
              <a:rPr sz="2550" b="1" spc="70" dirty="0">
                <a:solidFill>
                  <a:srgbClr val="002F64"/>
                </a:solidFill>
                <a:latin typeface="Lucida Sans"/>
                <a:cs typeface="Lucida Sans"/>
              </a:rPr>
              <a:t>While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several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staff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came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to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the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program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from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CCAF,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0" dirty="0">
                <a:solidFill>
                  <a:srgbClr val="002F64"/>
                </a:solidFill>
                <a:latin typeface="Lucida Sans"/>
                <a:cs typeface="Lucida Sans"/>
              </a:rPr>
              <a:t>many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0" dirty="0">
                <a:solidFill>
                  <a:srgbClr val="002F64"/>
                </a:solidFill>
                <a:latin typeface="Lucida Sans"/>
                <a:cs typeface="Lucida Sans"/>
              </a:rPr>
              <a:t>completely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0" dirty="0">
                <a:solidFill>
                  <a:srgbClr val="002F64"/>
                </a:solidFill>
                <a:latin typeface="Lucida Sans"/>
                <a:cs typeface="Lucida Sans"/>
              </a:rPr>
              <a:t>new</a:t>
            </a:r>
            <a:r>
              <a:rPr sz="2550" b="1" spc="-16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staff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0" dirty="0">
                <a:solidFill>
                  <a:srgbClr val="002F64"/>
                </a:solidFill>
                <a:latin typeface="Lucida Sans"/>
                <a:cs typeface="Lucida Sans"/>
              </a:rPr>
              <a:t>were </a:t>
            </a:r>
            <a:r>
              <a:rPr sz="2550" b="1" spc="-65" dirty="0">
                <a:solidFill>
                  <a:srgbClr val="002F64"/>
                </a:solidFill>
                <a:latin typeface="Lucida Sans"/>
                <a:cs typeface="Lucida Sans"/>
              </a:rPr>
              <a:t>brought</a:t>
            </a:r>
            <a:r>
              <a:rPr sz="2550" b="1" spc="-14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5" dirty="0">
                <a:solidFill>
                  <a:srgbClr val="002F64"/>
                </a:solidFill>
                <a:latin typeface="Lucida Sans"/>
                <a:cs typeface="Lucida Sans"/>
              </a:rPr>
              <a:t>on.</a:t>
            </a:r>
            <a:endParaRPr sz="2550">
              <a:latin typeface="Lucida Sans"/>
              <a:cs typeface="Lucida Sans"/>
            </a:endParaRPr>
          </a:p>
          <a:p>
            <a:pPr>
              <a:lnSpc>
                <a:spcPct val="100000"/>
              </a:lnSpc>
              <a:spcBef>
                <a:spcPts val="520"/>
              </a:spcBef>
            </a:pPr>
            <a:endParaRPr sz="2550">
              <a:latin typeface="Lucida Sans"/>
              <a:cs typeface="Lucida Sans"/>
            </a:endParaRPr>
          </a:p>
          <a:p>
            <a:pPr marL="4970145" marR="5080" indent="-4958080">
              <a:lnSpc>
                <a:spcPct val="115199"/>
              </a:lnSpc>
            </a:pP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Kudos</a:t>
            </a:r>
            <a:r>
              <a:rPr sz="2550" b="1" spc="-13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to</a:t>
            </a:r>
            <a:r>
              <a:rPr sz="2550" b="1" spc="-13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dirty="0">
                <a:solidFill>
                  <a:srgbClr val="002F64"/>
                </a:solidFill>
                <a:latin typeface="Lucida Sans"/>
                <a:cs typeface="Lucida Sans"/>
              </a:rPr>
              <a:t>Melody</a:t>
            </a:r>
            <a:r>
              <a:rPr sz="2550" b="1" spc="-13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5" dirty="0">
                <a:solidFill>
                  <a:srgbClr val="002F64"/>
                </a:solidFill>
                <a:latin typeface="Lucida Sans"/>
                <a:cs typeface="Lucida Sans"/>
              </a:rPr>
              <a:t>Lujano,</a:t>
            </a:r>
            <a:r>
              <a:rPr sz="2550" b="1" spc="-13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65" dirty="0">
                <a:solidFill>
                  <a:srgbClr val="002F64"/>
                </a:solidFill>
                <a:latin typeface="Lucida Sans"/>
                <a:cs typeface="Lucida Sans"/>
              </a:rPr>
              <a:t>our</a:t>
            </a:r>
            <a:r>
              <a:rPr sz="2550" b="1" spc="-13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5" dirty="0">
                <a:solidFill>
                  <a:srgbClr val="002F64"/>
                </a:solidFill>
                <a:latin typeface="Lucida Sans"/>
                <a:cs typeface="Lucida Sans"/>
              </a:rPr>
              <a:t>Administrative</a:t>
            </a:r>
            <a:r>
              <a:rPr sz="2550" b="1" spc="-13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5" dirty="0">
                <a:solidFill>
                  <a:srgbClr val="002F64"/>
                </a:solidFill>
                <a:latin typeface="Lucida Sans"/>
                <a:cs typeface="Lucida Sans"/>
              </a:rPr>
              <a:t>Operations</a:t>
            </a:r>
            <a:r>
              <a:rPr sz="2550" b="1" spc="-13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30" dirty="0">
                <a:solidFill>
                  <a:srgbClr val="002F64"/>
                </a:solidFill>
                <a:latin typeface="Lucida Sans"/>
                <a:cs typeface="Lucida Sans"/>
              </a:rPr>
              <a:t>Director</a:t>
            </a:r>
            <a:r>
              <a:rPr sz="2550" b="1" spc="-13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5" dirty="0">
                <a:solidFill>
                  <a:srgbClr val="002F64"/>
                </a:solidFill>
                <a:latin typeface="Lucida Sans"/>
                <a:cs typeface="Lucida Sans"/>
              </a:rPr>
              <a:t>who</a:t>
            </a:r>
            <a:r>
              <a:rPr sz="2550" b="1" spc="-13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performed</a:t>
            </a:r>
            <a:r>
              <a:rPr sz="2550" b="1" spc="-130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20" dirty="0">
                <a:solidFill>
                  <a:srgbClr val="002F64"/>
                </a:solidFill>
                <a:latin typeface="Lucida Sans"/>
                <a:cs typeface="Lucida Sans"/>
              </a:rPr>
              <a:t>most </a:t>
            </a:r>
            <a:r>
              <a:rPr sz="2550" b="1" spc="-75" dirty="0">
                <a:solidFill>
                  <a:srgbClr val="002F64"/>
                </a:solidFill>
                <a:latin typeface="Lucida Sans"/>
                <a:cs typeface="Lucida Sans"/>
              </a:rPr>
              <a:t>of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the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40" dirty="0">
                <a:solidFill>
                  <a:srgbClr val="002F64"/>
                </a:solidFill>
                <a:latin typeface="Lucida Sans"/>
                <a:cs typeface="Lucida Sans"/>
              </a:rPr>
              <a:t>new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50" dirty="0">
                <a:solidFill>
                  <a:srgbClr val="002F64"/>
                </a:solidFill>
                <a:latin typeface="Lucida Sans"/>
                <a:cs typeface="Lucida Sans"/>
              </a:rPr>
              <a:t>staff</a:t>
            </a:r>
            <a:r>
              <a:rPr sz="2550" b="1" spc="-165" dirty="0">
                <a:solidFill>
                  <a:srgbClr val="002F64"/>
                </a:solidFill>
                <a:latin typeface="Lucida Sans"/>
                <a:cs typeface="Lucida Sans"/>
              </a:rPr>
              <a:t> </a:t>
            </a:r>
            <a:r>
              <a:rPr sz="2550" b="1" spc="-10" dirty="0">
                <a:solidFill>
                  <a:srgbClr val="002F64"/>
                </a:solidFill>
                <a:latin typeface="Lucida Sans"/>
                <a:cs typeface="Lucida Sans"/>
              </a:rPr>
              <a:t>training.</a:t>
            </a:r>
            <a:endParaRPr sz="2550">
              <a:latin typeface="Lucida Sans"/>
              <a:cs typeface="Lucida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2024, July, Hard of Hearing, 125&#10;Year, Month, User, Number of Users&#10;2024 July Vision 31&#10;2024 July Mobility 29&#10;2024 July Speech 11&#10;2024 July Deaf 10&#10;2024 July Cognitive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71"/>
            <a:ext cx="18288000" cy="1027785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9225" baseline="-5420" dirty="0"/>
              <a:t>California</a:t>
            </a:r>
            <a:r>
              <a:rPr sz="9225" spc="-839" baseline="-5420" dirty="0"/>
              <a:t> </a:t>
            </a:r>
            <a:r>
              <a:rPr sz="9225" spc="-157" baseline="-5420" dirty="0"/>
              <a:t>Connect</a:t>
            </a:r>
            <a:r>
              <a:rPr sz="9225" spc="562" baseline="-5420" dirty="0"/>
              <a:t> </a:t>
            </a:r>
            <a:r>
              <a:rPr sz="3850" spc="120" dirty="0">
                <a:solidFill>
                  <a:srgbClr val="046B99"/>
                </a:solidFill>
                <a:latin typeface="Calibri"/>
                <a:cs typeface="Calibri"/>
              </a:rPr>
              <a:t>Breakdown</a:t>
            </a:r>
            <a:r>
              <a:rPr sz="3850" spc="-185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3850" spc="65" dirty="0">
                <a:solidFill>
                  <a:srgbClr val="046B99"/>
                </a:solidFill>
                <a:latin typeface="Calibri"/>
                <a:cs typeface="Calibri"/>
              </a:rPr>
              <a:t>of</a:t>
            </a:r>
            <a:r>
              <a:rPr sz="3850" spc="-185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3850" spc="105" dirty="0">
                <a:solidFill>
                  <a:srgbClr val="046B99"/>
                </a:solidFill>
                <a:latin typeface="Calibri"/>
                <a:cs typeface="Calibri"/>
              </a:rPr>
              <a:t>Certified</a:t>
            </a:r>
            <a:r>
              <a:rPr sz="3850" spc="-185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3850" spc="130" dirty="0">
                <a:solidFill>
                  <a:srgbClr val="046B99"/>
                </a:solidFill>
                <a:latin typeface="Calibri"/>
                <a:cs typeface="Calibri"/>
              </a:rPr>
              <a:t>Customers</a:t>
            </a:r>
            <a:r>
              <a:rPr sz="3850" spc="-180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3850" spc="90" dirty="0">
                <a:solidFill>
                  <a:srgbClr val="046B99"/>
                </a:solidFill>
                <a:latin typeface="Calibri"/>
                <a:cs typeface="Calibri"/>
              </a:rPr>
              <a:t>Disabilities</a:t>
            </a:r>
            <a:endParaRPr sz="38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Field visits, Resolved by Phone&#10;Total, 112, 5&#10;Central Coast, 5, 0 &#10;Inland Empire, 10, 0 &#10;Los Angeles County, 25, 1&#10;Northern San Joaquin Valley, 4, 0 &#10;Orange County, 10, 0&#10;San Diego - Imperial, 7, 0 &#10;San Francisco Bay Area, 29, 3&#10;Southern San Joaquin Valley, 6, 0&#10;Superior California, 16,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71"/>
            <a:ext cx="18288000" cy="1027785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2707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/>
              <a:t>California</a:t>
            </a:r>
            <a:r>
              <a:rPr spc="-560" dirty="0"/>
              <a:t> </a:t>
            </a:r>
            <a:r>
              <a:rPr spc="-105" dirty="0"/>
              <a:t>Connect</a:t>
            </a:r>
            <a:r>
              <a:rPr spc="240" dirty="0"/>
              <a:t> </a:t>
            </a:r>
            <a:r>
              <a:rPr sz="5775" spc="179" baseline="8658" dirty="0">
                <a:solidFill>
                  <a:srgbClr val="046B99"/>
                </a:solidFill>
                <a:latin typeface="Calibri"/>
                <a:cs typeface="Calibri"/>
              </a:rPr>
              <a:t>In</a:t>
            </a:r>
            <a:r>
              <a:rPr sz="5775" spc="-337" baseline="8658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5775" spc="142" baseline="8658" dirty="0">
                <a:solidFill>
                  <a:srgbClr val="046B99"/>
                </a:solidFill>
                <a:latin typeface="Calibri"/>
                <a:cs typeface="Calibri"/>
              </a:rPr>
              <a:t>Home</a:t>
            </a:r>
            <a:r>
              <a:rPr sz="5775" spc="-322" baseline="8658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5775" spc="112" baseline="8658" dirty="0">
                <a:solidFill>
                  <a:srgbClr val="046B99"/>
                </a:solidFill>
                <a:latin typeface="Calibri"/>
                <a:cs typeface="Calibri"/>
              </a:rPr>
              <a:t>Visits</a:t>
            </a:r>
            <a:endParaRPr sz="5775" baseline="8658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Date, Year, Month, Equipment Category, Equipment Count&#10;2024 July Amplified Cordless Telephones 51&#10;2024 July Amplified Telephones / Devices 24&#10;2024 July Assistive Listening Devices 19&#10;2024 July  Cordless Telephones 10&#10;2024 July  Wireless Devices 7&#10;2024 July Artificial Larynx Devices 5&#10;2024 July Big Button Telephones 5&#10;2024 July  Answering Machines 3&#10;2024 July  Signaling Devices  3&#10;2024 July  Captioned Telephones 2&#10;2024 July TTYs 2&#10;2024 July  Anti-Stuttering Device 0&#10;2024 July  Dialing Devices 0&#10;2024 July Fax Machine 0&#10;2024 July Photo Telephone 0&#10;2024 July Remote Speaker-Telephone 0&#10;2024 July Speaker Telephones 0&#10;2024 July  Speech Amplifiers 0&#10;2024 July  VCO Telephones 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68378" y="1273721"/>
            <a:ext cx="8026507" cy="865352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9225" baseline="-5420" dirty="0"/>
              <a:t>California</a:t>
            </a:r>
            <a:r>
              <a:rPr sz="9225" spc="-839" baseline="-5420" dirty="0"/>
              <a:t> </a:t>
            </a:r>
            <a:r>
              <a:rPr sz="9225" spc="-157" baseline="-5420" dirty="0"/>
              <a:t>Connect</a:t>
            </a:r>
            <a:r>
              <a:rPr sz="9225" spc="179" baseline="-5420" dirty="0"/>
              <a:t> </a:t>
            </a:r>
            <a:r>
              <a:rPr sz="3850" spc="135" dirty="0">
                <a:solidFill>
                  <a:srgbClr val="046B99"/>
                </a:solidFill>
                <a:latin typeface="Calibri"/>
                <a:cs typeface="Calibri"/>
              </a:rPr>
              <a:t>Equipment</a:t>
            </a:r>
            <a:r>
              <a:rPr sz="3850" spc="-220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3850" spc="100" dirty="0">
                <a:solidFill>
                  <a:srgbClr val="046B99"/>
                </a:solidFill>
                <a:latin typeface="Calibri"/>
                <a:cs typeface="Calibri"/>
              </a:rPr>
              <a:t>Distribution</a:t>
            </a:r>
            <a:endParaRPr sz="38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2707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/>
              <a:t>California</a:t>
            </a:r>
            <a:r>
              <a:rPr spc="-560" dirty="0"/>
              <a:t> </a:t>
            </a:r>
            <a:r>
              <a:rPr spc="-105" dirty="0"/>
              <a:t>Connect</a:t>
            </a:r>
            <a:r>
              <a:rPr spc="120" dirty="0"/>
              <a:t> </a:t>
            </a:r>
            <a:r>
              <a:rPr sz="5775" spc="127" baseline="8658" dirty="0">
                <a:solidFill>
                  <a:srgbClr val="046B99"/>
                </a:solidFill>
                <a:latin typeface="Calibri"/>
                <a:cs typeface="Calibri"/>
              </a:rPr>
              <a:t>Open</a:t>
            </a:r>
            <a:r>
              <a:rPr sz="5775" spc="-330" baseline="8658" dirty="0">
                <a:solidFill>
                  <a:srgbClr val="046B99"/>
                </a:solidFill>
                <a:latin typeface="Calibri"/>
                <a:cs typeface="Calibri"/>
              </a:rPr>
              <a:t> </a:t>
            </a:r>
            <a:r>
              <a:rPr sz="5775" spc="157" baseline="8658" dirty="0">
                <a:solidFill>
                  <a:srgbClr val="046B99"/>
                </a:solidFill>
                <a:latin typeface="Calibri"/>
                <a:cs typeface="Calibri"/>
              </a:rPr>
              <a:t>Houses</a:t>
            </a:r>
            <a:endParaRPr sz="5775" baseline="8658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15100"/>
              </a:lnSpc>
              <a:spcBef>
                <a:spcPts val="100"/>
              </a:spcBef>
            </a:pPr>
            <a:r>
              <a:rPr spc="120" dirty="0"/>
              <a:t>In</a:t>
            </a:r>
            <a:r>
              <a:rPr spc="-140" dirty="0"/>
              <a:t> </a:t>
            </a:r>
            <a:r>
              <a:rPr spc="155" dirty="0"/>
              <a:t>August,</a:t>
            </a:r>
            <a:r>
              <a:rPr spc="-140" dirty="0"/>
              <a:t> </a:t>
            </a:r>
            <a:r>
              <a:rPr spc="125" dirty="0"/>
              <a:t>we</a:t>
            </a:r>
            <a:r>
              <a:rPr spc="-140" dirty="0"/>
              <a:t> </a:t>
            </a:r>
            <a:r>
              <a:rPr spc="80" dirty="0"/>
              <a:t>expect</a:t>
            </a:r>
            <a:r>
              <a:rPr spc="-140" dirty="0"/>
              <a:t> </a:t>
            </a:r>
            <a:r>
              <a:rPr spc="105" dirty="0"/>
              <a:t>to</a:t>
            </a:r>
            <a:r>
              <a:rPr spc="-135" dirty="0"/>
              <a:t> </a:t>
            </a:r>
            <a:r>
              <a:rPr spc="145" dirty="0"/>
              <a:t>see</a:t>
            </a:r>
            <a:r>
              <a:rPr spc="-140" dirty="0"/>
              <a:t> </a:t>
            </a:r>
            <a:r>
              <a:rPr spc="130" dirty="0"/>
              <a:t>more</a:t>
            </a:r>
            <a:r>
              <a:rPr spc="-140" dirty="0"/>
              <a:t> </a:t>
            </a:r>
            <a:r>
              <a:rPr spc="165" dirty="0"/>
              <a:t>customers</a:t>
            </a:r>
            <a:r>
              <a:rPr spc="-140" dirty="0"/>
              <a:t> </a:t>
            </a:r>
            <a:r>
              <a:rPr spc="114" dirty="0"/>
              <a:t>visiting</a:t>
            </a:r>
            <a:r>
              <a:rPr spc="-140" dirty="0"/>
              <a:t> </a:t>
            </a:r>
            <a:r>
              <a:rPr spc="40" dirty="0"/>
              <a:t>the </a:t>
            </a:r>
            <a:r>
              <a:rPr spc="90" dirty="0"/>
              <a:t>Service</a:t>
            </a:r>
            <a:r>
              <a:rPr spc="-145" dirty="0"/>
              <a:t> </a:t>
            </a:r>
            <a:r>
              <a:rPr spc="75" dirty="0"/>
              <a:t>Centers.</a:t>
            </a:r>
            <a:r>
              <a:rPr spc="-145" dirty="0"/>
              <a:t> </a:t>
            </a:r>
            <a:r>
              <a:rPr spc="110" dirty="0"/>
              <a:t>The</a:t>
            </a:r>
            <a:r>
              <a:rPr spc="-140" dirty="0"/>
              <a:t> </a:t>
            </a:r>
            <a:r>
              <a:rPr spc="80" dirty="0"/>
              <a:t>first</a:t>
            </a:r>
            <a:r>
              <a:rPr spc="-145" dirty="0"/>
              <a:t> </a:t>
            </a:r>
            <a:r>
              <a:rPr spc="125" dirty="0"/>
              <a:t>open</a:t>
            </a:r>
            <a:r>
              <a:rPr spc="-140" dirty="0"/>
              <a:t> </a:t>
            </a:r>
            <a:r>
              <a:rPr spc="155" dirty="0"/>
              <a:t>house</a:t>
            </a:r>
            <a:r>
              <a:rPr spc="-145" dirty="0"/>
              <a:t> </a:t>
            </a:r>
            <a:r>
              <a:rPr spc="235" dirty="0"/>
              <a:t>was</a:t>
            </a:r>
            <a:r>
              <a:rPr spc="-140" dirty="0"/>
              <a:t> </a:t>
            </a:r>
            <a:r>
              <a:rPr spc="95" dirty="0"/>
              <a:t>held</a:t>
            </a:r>
            <a:r>
              <a:rPr spc="-145" dirty="0"/>
              <a:t> </a:t>
            </a:r>
            <a:r>
              <a:rPr spc="55" dirty="0"/>
              <a:t>in</a:t>
            </a:r>
            <a:r>
              <a:rPr spc="-140" dirty="0"/>
              <a:t> </a:t>
            </a:r>
            <a:r>
              <a:rPr spc="145" dirty="0"/>
              <a:t>August, </a:t>
            </a:r>
            <a:r>
              <a:rPr spc="160" dirty="0"/>
              <a:t>and</a:t>
            </a:r>
            <a:r>
              <a:rPr spc="-145" dirty="0"/>
              <a:t> </a:t>
            </a:r>
            <a:r>
              <a:rPr spc="130" dirty="0"/>
              <a:t>more</a:t>
            </a:r>
            <a:r>
              <a:rPr spc="-140" dirty="0"/>
              <a:t> </a:t>
            </a:r>
            <a:r>
              <a:rPr spc="80" dirty="0"/>
              <a:t>are</a:t>
            </a:r>
            <a:r>
              <a:rPr spc="-140" dirty="0"/>
              <a:t> </a:t>
            </a:r>
            <a:r>
              <a:rPr spc="170" dirty="0"/>
              <a:t>coming</a:t>
            </a:r>
            <a:r>
              <a:rPr spc="-140" dirty="0"/>
              <a:t> </a:t>
            </a:r>
            <a:r>
              <a:rPr spc="55" dirty="0"/>
              <a:t>in</a:t>
            </a:r>
            <a:r>
              <a:rPr spc="-145" dirty="0"/>
              <a:t> </a:t>
            </a:r>
            <a:r>
              <a:rPr spc="120" dirty="0"/>
              <a:t>September</a:t>
            </a:r>
            <a:r>
              <a:rPr spc="-140" dirty="0"/>
              <a:t> </a:t>
            </a:r>
            <a:r>
              <a:rPr spc="160" dirty="0"/>
              <a:t>and</a:t>
            </a:r>
            <a:r>
              <a:rPr spc="-140" dirty="0"/>
              <a:t> </a:t>
            </a:r>
            <a:r>
              <a:rPr spc="70" dirty="0"/>
              <a:t>October.</a:t>
            </a:r>
          </a:p>
          <a:p>
            <a:pPr>
              <a:lnSpc>
                <a:spcPct val="100000"/>
              </a:lnSpc>
              <a:spcBef>
                <a:spcPts val="690"/>
              </a:spcBef>
            </a:pPr>
            <a:endParaRPr spc="70" dirty="0"/>
          </a:p>
          <a:p>
            <a:pPr marL="314960" marR="307340" indent="-635" algn="ctr">
              <a:lnSpc>
                <a:spcPct val="115100"/>
              </a:lnSpc>
            </a:pPr>
            <a:r>
              <a:rPr spc="125" dirty="0"/>
              <a:t>Please</a:t>
            </a:r>
            <a:r>
              <a:rPr spc="-150" dirty="0"/>
              <a:t> </a:t>
            </a:r>
            <a:r>
              <a:rPr spc="145" dirty="0"/>
              <a:t>see</a:t>
            </a:r>
            <a:r>
              <a:rPr spc="-150" dirty="0"/>
              <a:t> </a:t>
            </a:r>
            <a:r>
              <a:rPr spc="65" dirty="0"/>
              <a:t>the</a:t>
            </a:r>
            <a:r>
              <a:rPr spc="-150" dirty="0"/>
              <a:t> </a:t>
            </a:r>
            <a:r>
              <a:rPr spc="65" dirty="0"/>
              <a:t>next</a:t>
            </a:r>
            <a:r>
              <a:rPr spc="-145" dirty="0"/>
              <a:t> </a:t>
            </a:r>
            <a:r>
              <a:rPr spc="185" dirty="0"/>
              <a:t>page</a:t>
            </a:r>
            <a:r>
              <a:rPr spc="-150" dirty="0"/>
              <a:t> </a:t>
            </a:r>
            <a:r>
              <a:rPr spc="70" dirty="0"/>
              <a:t>for</a:t>
            </a:r>
            <a:r>
              <a:rPr spc="-150" dirty="0"/>
              <a:t> </a:t>
            </a:r>
            <a:r>
              <a:rPr spc="65" dirty="0"/>
              <a:t>the</a:t>
            </a:r>
            <a:r>
              <a:rPr spc="-145" dirty="0"/>
              <a:t> </a:t>
            </a:r>
            <a:r>
              <a:rPr spc="55" dirty="0"/>
              <a:t>flyer</a:t>
            </a:r>
            <a:r>
              <a:rPr spc="-150" dirty="0"/>
              <a:t> </a:t>
            </a:r>
            <a:r>
              <a:rPr spc="160" dirty="0"/>
              <a:t>and</a:t>
            </a:r>
            <a:r>
              <a:rPr spc="-150" dirty="0"/>
              <a:t> </a:t>
            </a:r>
            <a:r>
              <a:rPr spc="110" dirty="0"/>
              <a:t>more information</a:t>
            </a:r>
            <a:r>
              <a:rPr spc="-140" dirty="0"/>
              <a:t> </a:t>
            </a:r>
            <a:r>
              <a:rPr spc="130" dirty="0"/>
              <a:t>about</a:t>
            </a:r>
            <a:r>
              <a:rPr spc="-140" dirty="0"/>
              <a:t> </a:t>
            </a:r>
            <a:r>
              <a:rPr spc="155" dirty="0"/>
              <a:t>upcoming</a:t>
            </a:r>
            <a:r>
              <a:rPr spc="-140" dirty="0"/>
              <a:t> </a:t>
            </a:r>
            <a:r>
              <a:rPr spc="125" dirty="0"/>
              <a:t>open</a:t>
            </a:r>
            <a:r>
              <a:rPr spc="-140" dirty="0"/>
              <a:t> </a:t>
            </a:r>
            <a:r>
              <a:rPr spc="155" dirty="0"/>
              <a:t>house</a:t>
            </a:r>
            <a:r>
              <a:rPr spc="-140" dirty="0"/>
              <a:t> </a:t>
            </a:r>
            <a:r>
              <a:rPr spc="110" dirty="0"/>
              <a:t>events</a:t>
            </a:r>
            <a:r>
              <a:rPr spc="-140" dirty="0"/>
              <a:t> </a:t>
            </a:r>
            <a:r>
              <a:rPr spc="114" dirty="0"/>
              <a:t>at</a:t>
            </a:r>
            <a:r>
              <a:rPr spc="-140" dirty="0"/>
              <a:t> </a:t>
            </a:r>
            <a:r>
              <a:rPr spc="40" dirty="0"/>
              <a:t>the </a:t>
            </a:r>
            <a:r>
              <a:rPr spc="120" dirty="0"/>
              <a:t>new</a:t>
            </a:r>
            <a:r>
              <a:rPr spc="-145" dirty="0"/>
              <a:t> </a:t>
            </a:r>
            <a:r>
              <a:rPr spc="90" dirty="0"/>
              <a:t>Service</a:t>
            </a:r>
            <a:r>
              <a:rPr spc="-140" dirty="0"/>
              <a:t> </a:t>
            </a:r>
            <a:r>
              <a:rPr spc="65" dirty="0"/>
              <a:t>Centers.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241</Words>
  <Application>Microsoft Office PowerPoint</Application>
  <PresentationFormat>Custom</PresentationFormat>
  <Paragraphs>21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Narrow</vt:lpstr>
      <vt:lpstr>Calibri</vt:lpstr>
      <vt:lpstr>Lucida Sans</vt:lpstr>
      <vt:lpstr>Trebuchet MS</vt:lpstr>
      <vt:lpstr>Office Theme</vt:lpstr>
      <vt:lpstr>July 2024 Field Operations Update</vt:lpstr>
      <vt:lpstr>California Connect</vt:lpstr>
      <vt:lpstr>California Connect</vt:lpstr>
      <vt:lpstr>California Connect Breakdown of Certified Customers Disabilities</vt:lpstr>
      <vt:lpstr>California Connect In Home Visits</vt:lpstr>
      <vt:lpstr>California Connect Equipment Distribution</vt:lpstr>
      <vt:lpstr>California Connect Open Houses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September 2024 Field Operations Joint Committee Presentation</dc:title>
  <dc:creator>Awhyrick</dc:creator>
  <cp:keywords>DAGPztCSua0,BAChhDbnvAE</cp:keywords>
  <cp:lastModifiedBy>Matthew Reinig</cp:lastModifiedBy>
  <cp:revision>1</cp:revision>
  <dcterms:created xsi:type="dcterms:W3CDTF">2024-09-09T19:25:30Z</dcterms:created>
  <dcterms:modified xsi:type="dcterms:W3CDTF">2024-09-09T20:51:20Z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2024-09-04T00:00:00Z</vt:filetime>
  </property>
  <property fmtid="{D5CDD505-2E9C-101B-9397-08002B2CF9AE}" pid="3" name="Creator">
    <vt:lpwstr>Canva</vt:lpwstr>
  </property>
  <property fmtid="{D5CDD505-2E9C-101B-9397-08002B2CF9AE}" pid="4" name="LastSaved">
    <vt:filetime>2024-09-09T00:00:00Z</vt:filetime>
  </property>
  <property fmtid="{D5CDD505-2E9C-101B-9397-08002B2CF9AE}" pid="5" name="Producer">
    <vt:lpwstr>Adobe Acrobat Pro (64-bit) 24 Paper Capture Plug-in</vt:lpwstr>
  </property>
</Properties>
</file>