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87" r:id="rId2"/>
    <p:sldId id="290" r:id="rId3"/>
    <p:sldId id="291" r:id="rId4"/>
    <p:sldId id="288" r:id="rId5"/>
    <p:sldId id="289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6E139D-DB7B-49E9-AE44-EBE9FFC571F8}">
          <p14:sldIdLst>
            <p14:sldId id="287"/>
            <p14:sldId id="290"/>
            <p14:sldId id="291"/>
            <p14:sldId id="288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990099"/>
    <a:srgbClr val="FFF9E7"/>
    <a:srgbClr val="FFFFD9"/>
    <a:srgbClr val="992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04" autoAdjust="0"/>
    <p:restoredTop sz="77386" autoAdjust="0"/>
  </p:normalViewPr>
  <p:slideViewPr>
    <p:cSldViewPr snapToGrid="0">
      <p:cViewPr varScale="1">
        <p:scale>
          <a:sx n="86" d="100"/>
          <a:sy n="86" d="100"/>
        </p:scale>
        <p:origin x="630" y="9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66C33363-C894-416C-9355-9396C527A836}"/>
    <pc:docChg chg="custSel modSld">
      <pc:chgData name="Reinig, Matthew" userId="4f7e3dc0-7604-458b-a67a-25f560fd0e08" providerId="ADAL" clId="{66C33363-C894-416C-9355-9396C527A836}" dt="2024-09-03T17:07:46.528" v="4" actId="13244"/>
      <pc:docMkLst>
        <pc:docMk/>
      </pc:docMkLst>
      <pc:sldChg chg="delSp mod">
        <pc:chgData name="Reinig, Matthew" userId="4f7e3dc0-7604-458b-a67a-25f560fd0e08" providerId="ADAL" clId="{66C33363-C894-416C-9355-9396C527A836}" dt="2024-09-03T17:06:20.763" v="0" actId="478"/>
        <pc:sldMkLst>
          <pc:docMk/>
          <pc:sldMk cId="3599544093" sldId="287"/>
        </pc:sldMkLst>
        <pc:spChg chg="del">
          <ac:chgData name="Reinig, Matthew" userId="4f7e3dc0-7604-458b-a67a-25f560fd0e08" providerId="ADAL" clId="{66C33363-C894-416C-9355-9396C527A836}" dt="2024-09-03T17:06:20.763" v="0" actId="478"/>
          <ac:spMkLst>
            <pc:docMk/>
            <pc:sldMk cId="3599544093" sldId="287"/>
            <ac:spMk id="2" creationId="{A3886B89-8913-2981-8B21-6E8A386E3CCE}"/>
          </ac:spMkLst>
        </pc:spChg>
      </pc:sldChg>
      <pc:sldChg chg="delSp modSp mod">
        <pc:chgData name="Reinig, Matthew" userId="4f7e3dc0-7604-458b-a67a-25f560fd0e08" providerId="ADAL" clId="{66C33363-C894-416C-9355-9396C527A836}" dt="2024-09-03T17:07:46.528" v="4" actId="13244"/>
        <pc:sldMkLst>
          <pc:docMk/>
          <pc:sldMk cId="968828879" sldId="288"/>
        </pc:sldMkLst>
        <pc:spChg chg="del">
          <ac:chgData name="Reinig, Matthew" userId="4f7e3dc0-7604-458b-a67a-25f560fd0e08" providerId="ADAL" clId="{66C33363-C894-416C-9355-9396C527A836}" dt="2024-09-03T17:06:29.467" v="1" actId="478"/>
          <ac:spMkLst>
            <pc:docMk/>
            <pc:sldMk cId="968828879" sldId="288"/>
            <ac:spMk id="2" creationId="{29DBE740-B499-2722-8AD2-82BFF58E4BBF}"/>
          </ac:spMkLst>
        </pc:spChg>
        <pc:spChg chg="del">
          <ac:chgData name="Reinig, Matthew" userId="4f7e3dc0-7604-458b-a67a-25f560fd0e08" providerId="ADAL" clId="{66C33363-C894-416C-9355-9396C527A836}" dt="2024-09-03T17:06:36.047" v="2" actId="478"/>
          <ac:spMkLst>
            <pc:docMk/>
            <pc:sldMk cId="968828879" sldId="288"/>
            <ac:spMk id="3" creationId="{FF66CE42-8EE3-4A9A-49C3-1C8CE2F3C00C}"/>
          </ac:spMkLst>
        </pc:spChg>
        <pc:spChg chg="ord">
          <ac:chgData name="Reinig, Matthew" userId="4f7e3dc0-7604-458b-a67a-25f560fd0e08" providerId="ADAL" clId="{66C33363-C894-416C-9355-9396C527A836}" dt="2024-09-03T17:07:46.528" v="4" actId="13244"/>
          <ac:spMkLst>
            <pc:docMk/>
            <pc:sldMk cId="968828879" sldId="288"/>
            <ac:spMk id="4" creationId="{505CD72A-9B57-8018-F576-E432167EFFD7}"/>
          </ac:spMkLst>
        </pc:spChg>
      </pc:sldChg>
      <pc:sldChg chg="delSp mod">
        <pc:chgData name="Reinig, Matthew" userId="4f7e3dc0-7604-458b-a67a-25f560fd0e08" providerId="ADAL" clId="{66C33363-C894-416C-9355-9396C527A836}" dt="2024-09-03T17:06:41.805" v="3" actId="478"/>
        <pc:sldMkLst>
          <pc:docMk/>
          <pc:sldMk cId="3732750629" sldId="289"/>
        </pc:sldMkLst>
        <pc:spChg chg="del">
          <ac:chgData name="Reinig, Matthew" userId="4f7e3dc0-7604-458b-a67a-25f560fd0e08" providerId="ADAL" clId="{66C33363-C894-416C-9355-9396C527A836}" dt="2024-09-03T17:06:41.805" v="3" actId="478"/>
          <ac:spMkLst>
            <pc:docMk/>
            <pc:sldMk cId="3732750629" sldId="289"/>
            <ac:spMk id="2" creationId="{F326BCF0-2721-D362-83B7-6310E8E07E2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7A2A85A-36A5-41C2-96A7-89600698700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624052-FCF1-41EB-A0BF-F109D125D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9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amiltonrelay.com/california/how-it-works/rcc-remote-conference-captioning.html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aconnect.org/relay/rcc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9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41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There is no software to download, anyone with access to the internet can just follow a link to view the captions.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An unlimited number of participants may join the link provided to access the captions.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Background and text colors are completely customizable.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any time, the RCC user can scroll up to review text.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(unedited) transcript may be copied or printed at any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All captioners are certified by the National Court Reporters Association (NCRA) and undergo regular training and testing.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Captions are through a secure website and can be embedded on platforms like Zoom, </a:t>
            </a:r>
            <a:r>
              <a:rPr lang="en-US" dirty="0" err="1"/>
              <a:t>WebEx</a:t>
            </a:r>
            <a:r>
              <a:rPr lang="en-US" dirty="0"/>
              <a:t>, YouTube Live or Adobe Connect.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48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Consumers can easily access more information or submit a request for RCC services via  </a:t>
            </a:r>
            <a:r>
              <a:rPr lang="en-US" sz="1200" dirty="0">
                <a:hlinkClick r:id="rId3"/>
              </a:rPr>
              <a:t>https://hamiltonrelay.com/california/how-it-works/rcc-remote-conference-captioning.html</a:t>
            </a:r>
            <a:r>
              <a:rPr lang="en-US" sz="1200" dirty="0"/>
              <a:t> or 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https://caconnect.org/relay/rcc/</a:t>
            </a:r>
            <a:r>
              <a:rPr lang="en-US" dirty="0"/>
              <a:t> or by calling RCC customer service for assistance.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0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 questions I can answer for you?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22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9868" y="2664833"/>
            <a:ext cx="10062296" cy="1174928"/>
          </a:xfrm>
        </p:spPr>
        <p:txBody>
          <a:bodyPr anchor="b"/>
          <a:lstStyle>
            <a:lvl1pPr algn="ctr">
              <a:defRPr sz="6000"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9287" y="4325066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2179528"/>
            <a:chOff x="0" y="0"/>
            <a:chExt cx="12192000" cy="2179528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752814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765340"/>
              <a:ext cx="12192000" cy="174111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5230151" cy="1856991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 userDrawn="1"/>
        </p:nvGrpSpPr>
        <p:grpSpPr>
          <a:xfrm>
            <a:off x="0" y="6228410"/>
            <a:ext cx="12192000" cy="629590"/>
            <a:chOff x="0" y="6228410"/>
            <a:chExt cx="12192000" cy="629590"/>
          </a:xfrm>
        </p:grpSpPr>
        <p:sp>
          <p:nvSpPr>
            <p:cNvPr id="12" name="Rectangle 11"/>
            <p:cNvSpPr/>
            <p:nvPr/>
          </p:nvSpPr>
          <p:spPr>
            <a:xfrm>
              <a:off x="0" y="6347723"/>
              <a:ext cx="12192000" cy="51027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0" y="6338170"/>
              <a:ext cx="12192000" cy="0"/>
            </a:xfrm>
            <a:prstGeom prst="line">
              <a:avLst/>
            </a:prstGeom>
            <a:ln w="38100">
              <a:solidFill>
                <a:srgbClr val="99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0" y="6228410"/>
              <a:ext cx="12192000" cy="1002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1139868" y="6463430"/>
            <a:ext cx="6951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yriad Pro" panose="020B0503030403020204" pitchFamily="34" charset="0"/>
              </a:rPr>
              <a:t>© 2023 Hamilton Relay. All rights reserved.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7690981" y="322537"/>
            <a:ext cx="3883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HamiltonRelay.com</a:t>
            </a:r>
          </a:p>
        </p:txBody>
      </p:sp>
    </p:spTree>
    <p:extLst>
      <p:ext uri="{BB962C8B-B14F-4D97-AF65-F5344CB8AC3E}">
        <p14:creationId xmlns:p14="http://schemas.microsoft.com/office/powerpoint/2010/main" val="3159410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2011"/>
            <a:ext cx="10602238" cy="613614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1562" y="1994123"/>
            <a:ext cx="10602238" cy="4182839"/>
          </a:xfrm>
        </p:spPr>
        <p:txBody>
          <a:bodyPr vert="eaVert"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47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106389"/>
            <a:ext cx="2628900" cy="5070573"/>
          </a:xfrm>
        </p:spPr>
        <p:txBody>
          <a:bodyPr vert="eaVert"/>
          <a:lstStyle>
            <a:lvl1pPr>
              <a:defRPr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106389"/>
            <a:ext cx="7734300" cy="5070573"/>
          </a:xfrm>
        </p:spPr>
        <p:txBody>
          <a:bodyPr vert="eaVert"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5052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2011"/>
            <a:ext cx="10602238" cy="606577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562" y="1987087"/>
            <a:ext cx="10602238" cy="4189876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544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709738"/>
            <a:ext cx="10595888" cy="2852737"/>
          </a:xfrm>
        </p:spPr>
        <p:txBody>
          <a:bodyPr anchor="b"/>
          <a:lstStyle>
            <a:lvl1pPr>
              <a:defRPr sz="6000"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62" y="4589463"/>
            <a:ext cx="1059588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Myriad Pro" panose="020B0503030403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04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22899"/>
            <a:ext cx="10602238" cy="595689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1562" y="1997975"/>
            <a:ext cx="5268238" cy="4178987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97975"/>
            <a:ext cx="5181600" cy="4178988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707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85821"/>
            <a:ext cx="10603826" cy="599371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62" y="1857375"/>
            <a:ext cx="5246013" cy="647700"/>
          </a:xfrm>
        </p:spPr>
        <p:txBody>
          <a:bodyPr anchor="b"/>
          <a:lstStyle>
            <a:lvl1pPr marL="0" indent="0">
              <a:buNone/>
              <a:defRPr sz="2400" b="1">
                <a:latin typeface="Myriad Pro" panose="020B0503030403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1562" y="2567953"/>
            <a:ext cx="5246013" cy="3621710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857375"/>
            <a:ext cx="5183188" cy="647700"/>
          </a:xfrm>
        </p:spPr>
        <p:txBody>
          <a:bodyPr anchor="b"/>
          <a:lstStyle>
            <a:lvl1pPr marL="0" indent="0">
              <a:buNone/>
              <a:defRPr sz="2400" b="1">
                <a:latin typeface="Myriad Pro" panose="020B0503030403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953"/>
            <a:ext cx="5183188" cy="3621710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6" name="Group 15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ctangle 19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91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0962"/>
            <a:ext cx="10602238" cy="617838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ectangle 15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44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14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213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06348"/>
            <a:ext cx="4020463" cy="951051"/>
          </a:xfrm>
        </p:spPr>
        <p:txBody>
          <a:bodyPr anchor="b"/>
          <a:lstStyle>
            <a:lvl1pPr>
              <a:defRPr sz="3200"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8054" y="1098412"/>
            <a:ext cx="6227334" cy="4762638"/>
          </a:xfrm>
        </p:spPr>
        <p:txBody>
          <a:bodyPr/>
          <a:lstStyle>
            <a:lvl1pPr>
              <a:defRPr sz="3200">
                <a:latin typeface="Myriad Pro" panose="020B0503030403020204" pitchFamily="34" charset="0"/>
              </a:defRPr>
            </a:lvl1pPr>
            <a:lvl2pPr>
              <a:defRPr sz="2800">
                <a:latin typeface="Myriad Pro" panose="020B0503030403020204" pitchFamily="34" charset="0"/>
              </a:defRPr>
            </a:lvl2pPr>
            <a:lvl3pPr>
              <a:defRPr sz="2400">
                <a:latin typeface="Myriad Pro" panose="020B0503030403020204" pitchFamily="34" charset="0"/>
              </a:defRPr>
            </a:lvl3pPr>
            <a:lvl4pPr>
              <a:defRPr sz="2000">
                <a:latin typeface="Myriad Pro" panose="020B0503030403020204" pitchFamily="34" charset="0"/>
              </a:defRPr>
            </a:lvl4pPr>
            <a:lvl5pPr>
              <a:defRPr sz="2000">
                <a:latin typeface="Myriad Pro" panose="020B0503030403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562" y="2120234"/>
            <a:ext cx="4020463" cy="3748753"/>
          </a:xfrm>
        </p:spPr>
        <p:txBody>
          <a:bodyPr/>
          <a:lstStyle>
            <a:lvl1pPr marL="0" indent="0">
              <a:buNone/>
              <a:defRPr sz="1600">
                <a:latin typeface="Myriad Pro" panose="020B0503030403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72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06348"/>
            <a:ext cx="4020463" cy="951051"/>
          </a:xfrm>
        </p:spPr>
        <p:txBody>
          <a:bodyPr anchor="b"/>
          <a:lstStyle>
            <a:lvl1pPr>
              <a:defRPr sz="3200" b="1">
                <a:solidFill>
                  <a:srgbClr val="00339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106348"/>
            <a:ext cx="6172200" cy="4754702"/>
          </a:xfrm>
        </p:spPr>
        <p:txBody>
          <a:bodyPr/>
          <a:lstStyle>
            <a:lvl1pPr marL="0" indent="0">
              <a:buNone/>
              <a:defRPr sz="3200">
                <a:latin typeface="Myriad Pro" panose="020B0503030403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562" y="2120234"/>
            <a:ext cx="4020463" cy="3748753"/>
          </a:xfrm>
        </p:spPr>
        <p:txBody>
          <a:bodyPr/>
          <a:lstStyle>
            <a:lvl1pPr marL="0" indent="0">
              <a:buNone/>
              <a:defRPr sz="1600">
                <a:latin typeface="Myriad Pro" panose="020B0503030403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340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1CE2-B3F6-476D-97FF-774922DF4A9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93C2E9-A43D-7508-12E9-702158074D3F}"/>
              </a:ext>
            </a:extLst>
          </p:cNvPr>
          <p:cNvSpPr txBox="1"/>
          <p:nvPr/>
        </p:nvSpPr>
        <p:spPr>
          <a:xfrm>
            <a:off x="793173" y="1720840"/>
            <a:ext cx="54561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3399"/>
                </a:solidFill>
                <a:latin typeface="Myriad Pro" panose="020B0503030403020204" pitchFamily="34" charset="0"/>
                <a:ea typeface="+mj-ea"/>
                <a:cs typeface="+mj-cs"/>
              </a:rPr>
              <a:t>Remote </a:t>
            </a:r>
          </a:p>
          <a:p>
            <a:r>
              <a:rPr lang="en-US" sz="7200" b="1" dirty="0">
                <a:solidFill>
                  <a:srgbClr val="003399"/>
                </a:solidFill>
                <a:latin typeface="Myriad Pro" panose="020B0503030403020204" pitchFamily="34" charset="0"/>
                <a:ea typeface="+mj-ea"/>
                <a:cs typeface="+mj-cs"/>
              </a:rPr>
              <a:t>Conference </a:t>
            </a:r>
          </a:p>
          <a:p>
            <a:r>
              <a:rPr lang="en-US" sz="7200" b="1" dirty="0">
                <a:solidFill>
                  <a:srgbClr val="003399"/>
                </a:solidFill>
                <a:latin typeface="Myriad Pro" panose="020B0503030403020204" pitchFamily="34" charset="0"/>
                <a:ea typeface="+mj-ea"/>
                <a:cs typeface="+mj-cs"/>
              </a:rPr>
              <a:t>Captioning</a:t>
            </a:r>
          </a:p>
        </p:txBody>
      </p:sp>
      <p:pic>
        <p:nvPicPr>
          <p:cNvPr id="5" name="Picture 4" descr="Four people connected by telephones, the internet and a screen device to converse.">
            <a:extLst>
              <a:ext uri="{FF2B5EF4-FFF2-40B4-BE49-F238E27FC236}">
                <a16:creationId xmlns:a16="http://schemas.microsoft.com/office/drawing/2014/main" id="{EE3D169B-88F6-B166-38BE-D3DC1352A8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5942" y="1491293"/>
            <a:ext cx="5178138" cy="430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9544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3017B-3521-B9D2-0AB7-ED62F7753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562" y="1149666"/>
            <a:ext cx="10602238" cy="606577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RCC?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99892-5D53-A3D2-277F-B9979ADA1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562" y="1922497"/>
            <a:ext cx="10792738" cy="4488694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en-US" dirty="0"/>
              <a:t>Remote Conference Captioning (RCC) provides real-time captions that enable text users to participate fully in conference calls, virtual meetings, events and the workplace.</a:t>
            </a:r>
          </a:p>
          <a:p>
            <a:pPr>
              <a:spcAft>
                <a:spcPts val="1000"/>
              </a:spcAft>
            </a:pPr>
            <a:r>
              <a:rPr lang="en-US" dirty="0"/>
              <a:t>Spoken language is transcribed live into visual print on a computer, tablet or smartphone.</a:t>
            </a:r>
          </a:p>
          <a:p>
            <a:r>
              <a:rPr lang="en-US" dirty="0"/>
              <a:t>Who benefits?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 Individuals who are deaf or hard of hearing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 Individuals with auditory processing challenges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 Individuals whose native language is not English</a:t>
            </a:r>
          </a:p>
        </p:txBody>
      </p:sp>
    </p:spTree>
    <p:extLst>
      <p:ext uri="{BB962C8B-B14F-4D97-AF65-F5344CB8AC3E}">
        <p14:creationId xmlns:p14="http://schemas.microsoft.com/office/powerpoint/2010/main" val="263063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5D8CC-5CC0-7662-0EFB-877200B9E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it works: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21691-22B9-99A6-E20D-B8A75986F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562" y="2132560"/>
            <a:ext cx="10602238" cy="4189876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dirty="0"/>
              <a:t>All participants, including the individual(s) with hearing loss and the captioner, access the conference call</a:t>
            </a:r>
          </a:p>
          <a:p>
            <a:pPr>
              <a:spcAft>
                <a:spcPts val="1000"/>
              </a:spcAft>
            </a:pPr>
            <a:r>
              <a:rPr lang="en-US" dirty="0"/>
              <a:t>Captioner listens and produces real-time streaming text</a:t>
            </a:r>
          </a:p>
          <a:p>
            <a:pPr>
              <a:spcAft>
                <a:spcPts val="1000"/>
              </a:spcAft>
            </a:pPr>
            <a:r>
              <a:rPr lang="en-US" dirty="0"/>
              <a:t>Text is viewed on an internet-connected computer or mobile device</a:t>
            </a:r>
          </a:p>
          <a:p>
            <a:r>
              <a:rPr lang="en-US" dirty="0"/>
              <a:t>The text shows up just seconds after someone speaks!</a:t>
            </a:r>
          </a:p>
        </p:txBody>
      </p:sp>
    </p:spTree>
    <p:extLst>
      <p:ext uri="{BB962C8B-B14F-4D97-AF65-F5344CB8AC3E}">
        <p14:creationId xmlns:p14="http://schemas.microsoft.com/office/powerpoint/2010/main" val="355722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5CD72A-9B57-8018-F576-E432167EFFD7}"/>
              </a:ext>
            </a:extLst>
          </p:cNvPr>
          <p:cNvSpPr txBox="1"/>
          <p:nvPr/>
        </p:nvSpPr>
        <p:spPr>
          <a:xfrm>
            <a:off x="4488873" y="1281883"/>
            <a:ext cx="7703127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/>
              </a:rPr>
              <a:t>To Schedule, Visit:</a:t>
            </a:r>
          </a:p>
          <a:p>
            <a:endParaRPr lang="en-US" sz="3200" dirty="0"/>
          </a:p>
          <a:p>
            <a:pPr algn="ctr"/>
            <a:r>
              <a:rPr lang="en-US" sz="4000" dirty="0">
                <a:solidFill>
                  <a:srgbClr val="003399"/>
                </a:solidFill>
                <a:latin typeface="Myriad Pro" panose="020B0503030403020204"/>
                <a:ea typeface="+mj-ea"/>
                <a:cs typeface="+mj-cs"/>
              </a:rPr>
              <a:t>HamiltonRelay.com/California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Myriad Pro" panose="020B0503030403020204"/>
              </a:rPr>
              <a:t>or </a:t>
            </a:r>
          </a:p>
          <a:p>
            <a:pPr algn="ctr"/>
            <a:r>
              <a:rPr lang="en-US" sz="4000" dirty="0">
                <a:solidFill>
                  <a:srgbClr val="003399"/>
                </a:solidFill>
                <a:latin typeface="Myriad Pro" panose="020B0503030403020204"/>
                <a:ea typeface="+mj-ea"/>
                <a:cs typeface="+mj-cs"/>
              </a:rPr>
              <a:t>CAConnect.org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r>
              <a:rPr lang="en-US" sz="3200" dirty="0">
                <a:latin typeface="Myriad Pro" panose="020B0503030403020204"/>
              </a:rPr>
              <a:t>Complete a request form and receive </a:t>
            </a:r>
          </a:p>
          <a:p>
            <a:r>
              <a:rPr lang="en-US" sz="3200" dirty="0">
                <a:latin typeface="Myriad Pro" panose="020B0503030403020204"/>
              </a:rPr>
              <a:t>email confirmation within 24 hours</a:t>
            </a:r>
          </a:p>
          <a:p>
            <a:r>
              <a:rPr lang="en-US" sz="2800" dirty="0"/>
              <a:t> </a:t>
            </a:r>
          </a:p>
        </p:txBody>
      </p:sp>
      <p:pic>
        <p:nvPicPr>
          <p:cNvPr id="9" name="Picture 2" descr="Symbol of the State of California with three gold ribbons wrapping around it. Text reads California Relay Service The power to connect us all. Provided by Hamilton Relay">
            <a:extLst>
              <a:ext uri="{FF2B5EF4-FFF2-40B4-BE49-F238E27FC236}">
                <a16:creationId xmlns:a16="http://schemas.microsoft.com/office/drawing/2014/main" id="{EEE23CA0-1CEC-4A30-1978-D6E62955D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7" y="1281883"/>
            <a:ext cx="4338298" cy="199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lue button with white text reading REQUEST A CAPTIONER">
            <a:extLst>
              <a:ext uri="{FF2B5EF4-FFF2-40B4-BE49-F238E27FC236}">
                <a16:creationId xmlns:a16="http://schemas.microsoft.com/office/drawing/2014/main" id="{02855AD4-8BAB-55C2-D6C9-7A0CB26BF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903" y="4116868"/>
            <a:ext cx="2570018" cy="73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2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EE7D6-2FC3-2028-F0E8-6680CCD47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0145" y="2026228"/>
            <a:ext cx="10221191" cy="43377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7200" b="1" dirty="0"/>
          </a:p>
          <a:p>
            <a:pPr marL="0" indent="0" algn="ctr">
              <a:buNone/>
            </a:pPr>
            <a:r>
              <a:rPr lang="en-US" sz="7200" b="1" dirty="0"/>
              <a:t>Questions?</a:t>
            </a:r>
          </a:p>
        </p:txBody>
      </p:sp>
      <p:pic>
        <p:nvPicPr>
          <p:cNvPr id="5" name="Picture 4" descr="Black speech bubble with white smiley face in the center.">
            <a:extLst>
              <a:ext uri="{FF2B5EF4-FFF2-40B4-BE49-F238E27FC236}">
                <a16:creationId xmlns:a16="http://schemas.microsoft.com/office/drawing/2014/main" id="{FF1E26C5-2076-4CB6-745D-291D6A6FE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145" y="1646853"/>
            <a:ext cx="2498933" cy="243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5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amiltonRelay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amiltonRelayTemplate" id="{78F26258-447F-49E1-945A-702F436BF125}" vid="{47B4705F-B16F-4929-99F6-92A38B4558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HamiltonRelayTemplate</Template>
  <TotalTime>4809</TotalTime>
  <Words>333</Words>
  <Application>Microsoft Office PowerPoint</Application>
  <PresentationFormat>Widescreen</PresentationFormat>
  <Paragraphs>40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Myriad Pro</vt:lpstr>
      <vt:lpstr>HamiltonRelayTemplate</vt:lpstr>
      <vt:lpstr>PowerPoint Presentation</vt:lpstr>
      <vt:lpstr>What is RCC?</vt:lpstr>
      <vt:lpstr>How it works:</vt:lpstr>
      <vt:lpstr>PowerPoint Presentation</vt:lpstr>
      <vt:lpstr>PowerPoint Presentation</vt:lpstr>
    </vt:vector>
  </TitlesOfParts>
  <Company>Hamilton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2018HamiltonRelayPresentationSlideTemplate</dc:title>
  <dc:creator>Shaunie Gaspari</dc:creator>
  <cp:lastModifiedBy>Matthew Reinig</cp:lastModifiedBy>
  <cp:revision>319</cp:revision>
  <cp:lastPrinted>2018-11-07T19:37:43Z</cp:lastPrinted>
  <dcterms:created xsi:type="dcterms:W3CDTF">2018-07-17T13:47:04Z</dcterms:created>
  <dcterms:modified xsi:type="dcterms:W3CDTF">2024-09-03T17:07:55Z</dcterms:modified>
</cp:coreProperties>
</file>